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Balsamiq Sans Bold" panose="020B0604020202020204" charset="0"/>
      <p:regular r:id="rId10"/>
    </p:embeddedFont>
    <p:embeddedFont>
      <p:font typeface="Calibri" panose="020F0502020204030204" pitchFamily="34" charset="0"/>
      <p:regular r:id="rId11"/>
      <p:bold r:id="rId12"/>
      <p:italic r:id="rId13"/>
      <p:boldItalic r:id="rId14"/>
    </p:embeddedFont>
    <p:embeddedFont>
      <p:font typeface="Knewave" panose="020B0604020202020204" charset="0"/>
      <p:regular r:id="rId15"/>
    </p:embeddedFont>
    <p:embeddedFont>
      <p:font typeface="Kollektif" panose="020B0604020202020204" charset="0"/>
      <p:regular r:id="rId16"/>
    </p:embeddedFont>
    <p:embeddedFont>
      <p:font typeface="Kollektif Bold" panose="020B0604020202020204" charset="0"/>
      <p:regular r:id="rId17"/>
    </p:embeddedFont>
    <p:embeddedFont>
      <p:font typeface="Puimek Font TH" panose="020B0604020202020204" charset="-3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9" d="100"/>
          <a:sy n="59" d="100"/>
        </p:scale>
        <p:origin x="408"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jpeg>
</file>

<file path=ppt/media/image23.pn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svg"/></Relationships>
</file>

<file path=ppt/slides/_rels/slide2.xml.rels><?xml version="1.0" encoding="UTF-8" standalone="yes"?>
<Relationships xmlns="http://schemas.openxmlformats.org/package/2006/relationships"><Relationship Id="rId3" Type="http://schemas.openxmlformats.org/officeDocument/2006/relationships/image" Target="../media/image15.svg"/><Relationship Id="rId7" Type="http://schemas.openxmlformats.org/officeDocument/2006/relationships/image" Target="../media/image19.sv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5.sv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7.svg"/><Relationship Id="rId7" Type="http://schemas.openxmlformats.org/officeDocument/2006/relationships/image" Target="../media/image19.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25.svg"/><Relationship Id="rId7" Type="http://schemas.openxmlformats.org/officeDocument/2006/relationships/image" Target="../media/image19.sv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7.svg"/><Relationship Id="rId7" Type="http://schemas.openxmlformats.org/officeDocument/2006/relationships/image" Target="../media/image19.svg"/><Relationship Id="rId12" Type="http://schemas.openxmlformats.org/officeDocument/2006/relationships/image" Target="../media/image28.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7.png"/><Relationship Id="rId5" Type="http://schemas.openxmlformats.org/officeDocument/2006/relationships/image" Target="../media/image15.svg"/><Relationship Id="rId10" Type="http://schemas.openxmlformats.org/officeDocument/2006/relationships/image" Target="../media/image26.png"/><Relationship Id="rId4" Type="http://schemas.openxmlformats.org/officeDocument/2006/relationships/image" Target="../media/image14.png"/><Relationship Id="rId9" Type="http://schemas.openxmlformats.org/officeDocument/2006/relationships/image" Target="../media/image6.svg"/></Relationships>
</file>

<file path=ppt/slides/_rels/slide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7.svg"/><Relationship Id="rId7" Type="http://schemas.openxmlformats.org/officeDocument/2006/relationships/image" Target="../media/image19.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34.svg"/><Relationship Id="rId3" Type="http://schemas.openxmlformats.org/officeDocument/2006/relationships/image" Target="../media/image2.svg"/><Relationship Id="rId7" Type="http://schemas.openxmlformats.org/officeDocument/2006/relationships/image" Target="../media/image32.svg"/><Relationship Id="rId12" Type="http://schemas.openxmlformats.org/officeDocument/2006/relationships/image" Target="../media/image33.png"/><Relationship Id="rId2" Type="http://schemas.openxmlformats.org/officeDocument/2006/relationships/image" Target="../media/image1.png"/><Relationship Id="rId16"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31.png"/><Relationship Id="rId11" Type="http://schemas.openxmlformats.org/officeDocument/2006/relationships/image" Target="../media/image11.svg"/><Relationship Id="rId5" Type="http://schemas.openxmlformats.org/officeDocument/2006/relationships/image" Target="../media/image13.svg"/><Relationship Id="rId15" Type="http://schemas.openxmlformats.org/officeDocument/2006/relationships/image" Target="../media/image4.svg"/><Relationship Id="rId10" Type="http://schemas.openxmlformats.org/officeDocument/2006/relationships/image" Target="../media/image10.png"/><Relationship Id="rId4" Type="http://schemas.openxmlformats.org/officeDocument/2006/relationships/image" Target="../media/image12.png"/><Relationship Id="rId9" Type="http://schemas.openxmlformats.org/officeDocument/2006/relationships/image" Target="../media/image8.svg"/><Relationship Id="rId1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0D9BF"/>
        </a:solidFill>
        <a:effectLst/>
      </p:bgPr>
    </p:bg>
    <p:spTree>
      <p:nvGrpSpPr>
        <p:cNvPr id="1" name=""/>
        <p:cNvGrpSpPr/>
        <p:nvPr/>
      </p:nvGrpSpPr>
      <p:grpSpPr>
        <a:xfrm>
          <a:off x="0" y="0"/>
          <a:ext cx="0" cy="0"/>
          <a:chOff x="0" y="0"/>
          <a:chExt cx="0" cy="0"/>
        </a:xfrm>
      </p:grpSpPr>
      <p:sp>
        <p:nvSpPr>
          <p:cNvPr id="2" name="Freeform 2"/>
          <p:cNvSpPr/>
          <p:nvPr/>
        </p:nvSpPr>
        <p:spPr>
          <a:xfrm>
            <a:off x="-556836" y="6575900"/>
            <a:ext cx="3978762" cy="3711100"/>
          </a:xfrm>
          <a:custGeom>
            <a:avLst/>
            <a:gdLst/>
            <a:ahLst/>
            <a:cxnLst/>
            <a:rect l="l" t="t" r="r" b="b"/>
            <a:pathLst>
              <a:path w="3978762" h="3711100">
                <a:moveTo>
                  <a:pt x="0" y="0"/>
                </a:moveTo>
                <a:lnTo>
                  <a:pt x="3978761" y="0"/>
                </a:lnTo>
                <a:lnTo>
                  <a:pt x="3978761" y="3711100"/>
                </a:lnTo>
                <a:lnTo>
                  <a:pt x="0" y="37111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211953" y="-2163019"/>
            <a:ext cx="3978762" cy="3711100"/>
          </a:xfrm>
          <a:custGeom>
            <a:avLst/>
            <a:gdLst/>
            <a:ahLst/>
            <a:cxnLst/>
            <a:rect l="l" t="t" r="r" b="b"/>
            <a:pathLst>
              <a:path w="3978762" h="3711100">
                <a:moveTo>
                  <a:pt x="0" y="0"/>
                </a:moveTo>
                <a:lnTo>
                  <a:pt x="3978762" y="0"/>
                </a:lnTo>
                <a:lnTo>
                  <a:pt x="3978762" y="3711100"/>
                </a:lnTo>
                <a:lnTo>
                  <a:pt x="0" y="37111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395660">
            <a:off x="9602277" y="-1216063"/>
            <a:ext cx="4813332" cy="4489526"/>
          </a:xfrm>
          <a:custGeom>
            <a:avLst/>
            <a:gdLst/>
            <a:ahLst/>
            <a:cxnLst/>
            <a:rect l="l" t="t" r="r" b="b"/>
            <a:pathLst>
              <a:path w="4813332" h="4489526">
                <a:moveTo>
                  <a:pt x="0" y="0"/>
                </a:moveTo>
                <a:lnTo>
                  <a:pt x="4813332" y="0"/>
                </a:lnTo>
                <a:lnTo>
                  <a:pt x="4813332" y="4489526"/>
                </a:lnTo>
                <a:lnTo>
                  <a:pt x="0" y="44895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2190642" y="1028700"/>
            <a:ext cx="15068658" cy="8229600"/>
            <a:chOff x="0" y="0"/>
            <a:chExt cx="3968700" cy="2167467"/>
          </a:xfrm>
        </p:grpSpPr>
        <p:sp>
          <p:nvSpPr>
            <p:cNvPr id="6" name="Freeform 6"/>
            <p:cNvSpPr/>
            <p:nvPr/>
          </p:nvSpPr>
          <p:spPr>
            <a:xfrm>
              <a:off x="0" y="0"/>
              <a:ext cx="3968700" cy="2167467"/>
            </a:xfrm>
            <a:custGeom>
              <a:avLst/>
              <a:gdLst/>
              <a:ahLst/>
              <a:cxnLst/>
              <a:rect l="l" t="t" r="r" b="b"/>
              <a:pathLst>
                <a:path w="3968700" h="2167467">
                  <a:moveTo>
                    <a:pt x="26203" y="0"/>
                  </a:moveTo>
                  <a:lnTo>
                    <a:pt x="3942497" y="0"/>
                  </a:lnTo>
                  <a:cubicBezTo>
                    <a:pt x="3956969" y="0"/>
                    <a:pt x="3968700" y="11731"/>
                    <a:pt x="3968700" y="26203"/>
                  </a:cubicBezTo>
                  <a:lnTo>
                    <a:pt x="3968700" y="2141264"/>
                  </a:lnTo>
                  <a:cubicBezTo>
                    <a:pt x="3968700" y="2155735"/>
                    <a:pt x="3956969" y="2167467"/>
                    <a:pt x="3942497" y="2167467"/>
                  </a:cubicBezTo>
                  <a:lnTo>
                    <a:pt x="26203" y="2167467"/>
                  </a:lnTo>
                  <a:cubicBezTo>
                    <a:pt x="19253" y="2167467"/>
                    <a:pt x="12589" y="2164706"/>
                    <a:pt x="7675" y="2159792"/>
                  </a:cubicBezTo>
                  <a:cubicBezTo>
                    <a:pt x="2761" y="2154878"/>
                    <a:pt x="0" y="2148213"/>
                    <a:pt x="0" y="2141264"/>
                  </a:cubicBezTo>
                  <a:lnTo>
                    <a:pt x="0" y="26203"/>
                  </a:lnTo>
                  <a:cubicBezTo>
                    <a:pt x="0" y="11731"/>
                    <a:pt x="11731" y="0"/>
                    <a:pt x="26203" y="0"/>
                  </a:cubicBezTo>
                  <a:close/>
                </a:path>
              </a:pathLst>
            </a:custGeom>
            <a:solidFill>
              <a:srgbClr val="F7E6C4"/>
            </a:solidFill>
          </p:spPr>
        </p:sp>
        <p:sp>
          <p:nvSpPr>
            <p:cNvPr id="7" name="TextBox 7"/>
            <p:cNvSpPr txBox="1"/>
            <p:nvPr/>
          </p:nvSpPr>
          <p:spPr>
            <a:xfrm>
              <a:off x="0" y="-66675"/>
              <a:ext cx="3968700" cy="2234142"/>
            </a:xfrm>
            <a:prstGeom prst="rect">
              <a:avLst/>
            </a:prstGeom>
          </p:spPr>
          <p:txBody>
            <a:bodyPr lIns="50800" tIns="50800" rIns="50800" bIns="50800" rtlCol="0" anchor="ctr"/>
            <a:lstStyle/>
            <a:p>
              <a:pPr algn="ctr">
                <a:lnSpc>
                  <a:spcPts val="2609"/>
                </a:lnSpc>
              </a:pPr>
              <a:endParaRPr/>
            </a:p>
          </p:txBody>
        </p:sp>
      </p:grpSp>
      <p:sp>
        <p:nvSpPr>
          <p:cNvPr id="8" name="Freeform 8"/>
          <p:cNvSpPr/>
          <p:nvPr/>
        </p:nvSpPr>
        <p:spPr>
          <a:xfrm>
            <a:off x="10643746" y="5143500"/>
            <a:ext cx="7880014" cy="5143500"/>
          </a:xfrm>
          <a:custGeom>
            <a:avLst/>
            <a:gdLst/>
            <a:ahLst/>
            <a:cxnLst/>
            <a:rect l="l" t="t" r="r" b="b"/>
            <a:pathLst>
              <a:path w="7880014" h="5143500">
                <a:moveTo>
                  <a:pt x="0" y="0"/>
                </a:moveTo>
                <a:lnTo>
                  <a:pt x="7880014" y="0"/>
                </a:lnTo>
                <a:lnTo>
                  <a:pt x="7880014" y="5143500"/>
                </a:lnTo>
                <a:lnTo>
                  <a:pt x="0" y="51435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4418437" y="-744985"/>
            <a:ext cx="3450624" cy="3547370"/>
          </a:xfrm>
          <a:custGeom>
            <a:avLst/>
            <a:gdLst/>
            <a:ahLst/>
            <a:cxnLst/>
            <a:rect l="l" t="t" r="r" b="b"/>
            <a:pathLst>
              <a:path w="3450624" h="3547370">
                <a:moveTo>
                  <a:pt x="0" y="0"/>
                </a:moveTo>
                <a:lnTo>
                  <a:pt x="3450624" y="0"/>
                </a:lnTo>
                <a:lnTo>
                  <a:pt x="3450624" y="3547370"/>
                </a:lnTo>
                <a:lnTo>
                  <a:pt x="0" y="354737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rot="-5400000">
            <a:off x="-679992" y="4702645"/>
            <a:ext cx="5741268" cy="1234373"/>
          </a:xfrm>
          <a:custGeom>
            <a:avLst/>
            <a:gdLst/>
            <a:ahLst/>
            <a:cxnLst/>
            <a:rect l="l" t="t" r="r" b="b"/>
            <a:pathLst>
              <a:path w="5741268" h="1234373">
                <a:moveTo>
                  <a:pt x="0" y="0"/>
                </a:moveTo>
                <a:lnTo>
                  <a:pt x="5741268" y="0"/>
                </a:lnTo>
                <a:lnTo>
                  <a:pt x="5741268" y="1234373"/>
                </a:lnTo>
                <a:lnTo>
                  <a:pt x="0" y="1234373"/>
                </a:lnTo>
                <a:lnTo>
                  <a:pt x="0" y="0"/>
                </a:lnTo>
                <a:close/>
              </a:path>
            </a:pathLst>
          </a:custGeom>
          <a:blipFill>
            <a:blip r:embed="rId10"/>
            <a:stretch>
              <a:fillRect/>
            </a:stretch>
          </a:blipFill>
        </p:spPr>
      </p:sp>
      <p:sp>
        <p:nvSpPr>
          <p:cNvPr id="11" name="Freeform 11"/>
          <p:cNvSpPr/>
          <p:nvPr/>
        </p:nvSpPr>
        <p:spPr>
          <a:xfrm rot="-929735">
            <a:off x="4568097" y="8625120"/>
            <a:ext cx="3303244" cy="1243221"/>
          </a:xfrm>
          <a:custGeom>
            <a:avLst/>
            <a:gdLst/>
            <a:ahLst/>
            <a:cxnLst/>
            <a:rect l="l" t="t" r="r" b="b"/>
            <a:pathLst>
              <a:path w="3303244" h="1243221">
                <a:moveTo>
                  <a:pt x="0" y="0"/>
                </a:moveTo>
                <a:lnTo>
                  <a:pt x="3303244" y="0"/>
                </a:lnTo>
                <a:lnTo>
                  <a:pt x="3303244" y="1243221"/>
                </a:lnTo>
                <a:lnTo>
                  <a:pt x="0" y="124322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2" name="Freeform 12"/>
          <p:cNvSpPr/>
          <p:nvPr/>
        </p:nvSpPr>
        <p:spPr>
          <a:xfrm rot="7133628">
            <a:off x="-216024" y="-1216063"/>
            <a:ext cx="4813332" cy="4489526"/>
          </a:xfrm>
          <a:custGeom>
            <a:avLst/>
            <a:gdLst/>
            <a:ahLst/>
            <a:cxnLst/>
            <a:rect l="l" t="t" r="r" b="b"/>
            <a:pathLst>
              <a:path w="4813332" h="4489526">
                <a:moveTo>
                  <a:pt x="0" y="0"/>
                </a:moveTo>
                <a:lnTo>
                  <a:pt x="4813332" y="0"/>
                </a:lnTo>
                <a:lnTo>
                  <a:pt x="4813332" y="4489526"/>
                </a:lnTo>
                <a:lnTo>
                  <a:pt x="0" y="4489526"/>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13" name="TextBox 13"/>
          <p:cNvSpPr txBox="1"/>
          <p:nvPr/>
        </p:nvSpPr>
        <p:spPr>
          <a:xfrm>
            <a:off x="3857903" y="2659990"/>
            <a:ext cx="11891292" cy="1600200"/>
          </a:xfrm>
          <a:prstGeom prst="rect">
            <a:avLst/>
          </a:prstGeom>
        </p:spPr>
        <p:txBody>
          <a:bodyPr lIns="0" tIns="0" rIns="0" bIns="0" rtlCol="0" anchor="t">
            <a:spAutoFit/>
          </a:bodyPr>
          <a:lstStyle/>
          <a:p>
            <a:pPr>
              <a:lnSpc>
                <a:spcPts val="12000"/>
              </a:lnSpc>
            </a:pPr>
            <a:r>
              <a:rPr lang="en-US" sz="12000">
                <a:solidFill>
                  <a:srgbClr val="000000"/>
                </a:solidFill>
                <a:latin typeface="Puimek Font TH"/>
              </a:rPr>
              <a:t>ECO EATS</a:t>
            </a:r>
            <a:r>
              <a:rPr lang="en-US" sz="12000">
                <a:solidFill>
                  <a:srgbClr val="FFFFFF"/>
                </a:solidFill>
                <a:latin typeface="Puimek Font TH"/>
              </a:rPr>
              <a:t> </a:t>
            </a:r>
          </a:p>
        </p:txBody>
      </p:sp>
      <p:sp>
        <p:nvSpPr>
          <p:cNvPr id="14" name="TextBox 14"/>
          <p:cNvSpPr txBox="1"/>
          <p:nvPr/>
        </p:nvSpPr>
        <p:spPr>
          <a:xfrm>
            <a:off x="3857903" y="5100756"/>
            <a:ext cx="8708099" cy="2035926"/>
          </a:xfrm>
          <a:prstGeom prst="rect">
            <a:avLst/>
          </a:prstGeom>
        </p:spPr>
        <p:txBody>
          <a:bodyPr lIns="0" tIns="0" rIns="0" bIns="0" rtlCol="0" anchor="t">
            <a:spAutoFit/>
          </a:bodyPr>
          <a:lstStyle/>
          <a:p>
            <a:pPr>
              <a:lnSpc>
                <a:spcPts val="8317"/>
              </a:lnSpc>
              <a:spcBef>
                <a:spcPct val="0"/>
              </a:spcBef>
            </a:pPr>
            <a:r>
              <a:rPr lang="en-US" sz="5102">
                <a:solidFill>
                  <a:srgbClr val="6B4A48"/>
                </a:solidFill>
                <a:latin typeface="Balsamiq Sans Bold"/>
              </a:rPr>
              <a:t>BENNETT MESS FOOD WASTE MANAGEMENT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948414"/>
            <a:ext cx="16230600" cy="8390172"/>
            <a:chOff x="0" y="0"/>
            <a:chExt cx="4274726" cy="2209757"/>
          </a:xfrm>
        </p:grpSpPr>
        <p:sp>
          <p:nvSpPr>
            <p:cNvPr id="3" name="Freeform 3"/>
            <p:cNvSpPr/>
            <p:nvPr/>
          </p:nvSpPr>
          <p:spPr>
            <a:xfrm>
              <a:off x="0" y="0"/>
              <a:ext cx="4274726" cy="2209757"/>
            </a:xfrm>
            <a:custGeom>
              <a:avLst/>
              <a:gdLst/>
              <a:ahLst/>
              <a:cxnLst/>
              <a:rect l="l" t="t" r="r" b="b"/>
              <a:pathLst>
                <a:path w="4274726" h="2209757">
                  <a:moveTo>
                    <a:pt x="0" y="0"/>
                  </a:moveTo>
                  <a:lnTo>
                    <a:pt x="4274726" y="0"/>
                  </a:lnTo>
                  <a:lnTo>
                    <a:pt x="4274726" y="2209757"/>
                  </a:lnTo>
                  <a:lnTo>
                    <a:pt x="0" y="2209757"/>
                  </a:lnTo>
                  <a:close/>
                </a:path>
              </a:pathLst>
            </a:custGeom>
            <a:solidFill>
              <a:srgbClr val="F2E9DA"/>
            </a:solidFill>
            <a:ln w="76200" cap="sq">
              <a:solidFill>
                <a:srgbClr val="CDA083"/>
              </a:solidFill>
              <a:prstDash val="lgDash"/>
              <a:miter/>
            </a:ln>
          </p:spPr>
        </p:sp>
        <p:sp>
          <p:nvSpPr>
            <p:cNvPr id="4" name="TextBox 4"/>
            <p:cNvSpPr txBox="1"/>
            <p:nvPr/>
          </p:nvSpPr>
          <p:spPr>
            <a:xfrm>
              <a:off x="0" y="-38100"/>
              <a:ext cx="4274726" cy="2247857"/>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5547290" y="1722717"/>
            <a:ext cx="7193420" cy="1229360"/>
          </a:xfrm>
          <a:prstGeom prst="rect">
            <a:avLst/>
          </a:prstGeom>
        </p:spPr>
        <p:txBody>
          <a:bodyPr lIns="0" tIns="0" rIns="0" bIns="0" rtlCol="0" anchor="t">
            <a:spAutoFit/>
          </a:bodyPr>
          <a:lstStyle/>
          <a:p>
            <a:pPr marL="0" lvl="0" indent="0" algn="ctr">
              <a:lnSpc>
                <a:spcPts val="9519"/>
              </a:lnSpc>
            </a:pPr>
            <a:r>
              <a:rPr lang="en-US" sz="8499">
                <a:solidFill>
                  <a:srgbClr val="474A53"/>
                </a:solidFill>
                <a:latin typeface="Knewave Bold"/>
              </a:rPr>
              <a:t>TEAM</a:t>
            </a:r>
          </a:p>
        </p:txBody>
      </p:sp>
      <p:grpSp>
        <p:nvGrpSpPr>
          <p:cNvPr id="6" name="Group 6"/>
          <p:cNvGrpSpPr/>
          <p:nvPr/>
        </p:nvGrpSpPr>
        <p:grpSpPr>
          <a:xfrm>
            <a:off x="1105629" y="4074171"/>
            <a:ext cx="3585159" cy="3773032"/>
            <a:chOff x="0" y="0"/>
            <a:chExt cx="4671463" cy="4916261"/>
          </a:xfrm>
        </p:grpSpPr>
        <p:sp>
          <p:nvSpPr>
            <p:cNvPr id="7" name="Freeform 7"/>
            <p:cNvSpPr/>
            <p:nvPr/>
          </p:nvSpPr>
          <p:spPr>
            <a:xfrm>
              <a:off x="0" y="0"/>
              <a:ext cx="4671463" cy="4916261"/>
            </a:xfrm>
            <a:custGeom>
              <a:avLst/>
              <a:gdLst/>
              <a:ahLst/>
              <a:cxnLst/>
              <a:rect l="l" t="t" r="r" b="b"/>
              <a:pathLst>
                <a:path w="4671463" h="4916261">
                  <a:moveTo>
                    <a:pt x="4547003" y="4916261"/>
                  </a:moveTo>
                  <a:lnTo>
                    <a:pt x="124460" y="4916261"/>
                  </a:lnTo>
                  <a:cubicBezTo>
                    <a:pt x="55880" y="4916261"/>
                    <a:pt x="0" y="4860381"/>
                    <a:pt x="0" y="4791801"/>
                  </a:cubicBezTo>
                  <a:lnTo>
                    <a:pt x="0" y="124460"/>
                  </a:lnTo>
                  <a:cubicBezTo>
                    <a:pt x="0" y="55880"/>
                    <a:pt x="55880" y="0"/>
                    <a:pt x="124460" y="0"/>
                  </a:cubicBezTo>
                  <a:lnTo>
                    <a:pt x="4547003" y="0"/>
                  </a:lnTo>
                  <a:cubicBezTo>
                    <a:pt x="4615583" y="0"/>
                    <a:pt x="4671463" y="55880"/>
                    <a:pt x="4671463" y="124460"/>
                  </a:cubicBezTo>
                  <a:lnTo>
                    <a:pt x="4671463" y="4791801"/>
                  </a:lnTo>
                  <a:cubicBezTo>
                    <a:pt x="4671463" y="4860381"/>
                    <a:pt x="4615583" y="4916261"/>
                    <a:pt x="4547003" y="4916261"/>
                  </a:cubicBezTo>
                  <a:close/>
                </a:path>
              </a:pathLst>
            </a:custGeom>
            <a:solidFill>
              <a:srgbClr val="FFBF60"/>
            </a:solidFill>
          </p:spPr>
        </p:sp>
      </p:grpSp>
      <p:sp>
        <p:nvSpPr>
          <p:cNvPr id="8" name="TextBox 8"/>
          <p:cNvSpPr txBox="1"/>
          <p:nvPr/>
        </p:nvSpPr>
        <p:spPr>
          <a:xfrm>
            <a:off x="1078908" y="4677600"/>
            <a:ext cx="3585159" cy="1362919"/>
          </a:xfrm>
          <a:prstGeom prst="rect">
            <a:avLst/>
          </a:prstGeom>
        </p:spPr>
        <p:txBody>
          <a:bodyPr lIns="0" tIns="0" rIns="0" bIns="0" rtlCol="0" anchor="t">
            <a:spAutoFit/>
          </a:bodyPr>
          <a:lstStyle/>
          <a:p>
            <a:pPr algn="ctr">
              <a:lnSpc>
                <a:spcPts val="5203"/>
              </a:lnSpc>
            </a:pPr>
            <a:r>
              <a:rPr lang="en-US" sz="3716">
                <a:solidFill>
                  <a:srgbClr val="F2E9DA"/>
                </a:solidFill>
                <a:latin typeface="Kollektif Bold"/>
              </a:rPr>
              <a:t>MD SHAHIL</a:t>
            </a:r>
          </a:p>
          <a:p>
            <a:pPr algn="ctr">
              <a:lnSpc>
                <a:spcPts val="5203"/>
              </a:lnSpc>
              <a:spcBef>
                <a:spcPct val="0"/>
              </a:spcBef>
            </a:pPr>
            <a:r>
              <a:rPr lang="en-US" sz="3716">
                <a:solidFill>
                  <a:srgbClr val="F2E9DA"/>
                </a:solidFill>
                <a:latin typeface="Kollektif Bold"/>
              </a:rPr>
              <a:t>E22CSEU0017</a:t>
            </a:r>
          </a:p>
        </p:txBody>
      </p:sp>
      <p:sp>
        <p:nvSpPr>
          <p:cNvPr id="9" name="TextBox 9"/>
          <p:cNvSpPr txBox="1"/>
          <p:nvPr/>
        </p:nvSpPr>
        <p:spPr>
          <a:xfrm>
            <a:off x="1721383" y="4006362"/>
            <a:ext cx="2353650" cy="589026"/>
          </a:xfrm>
          <a:prstGeom prst="rect">
            <a:avLst/>
          </a:prstGeom>
        </p:spPr>
        <p:txBody>
          <a:bodyPr lIns="0" tIns="0" rIns="0" bIns="0" rtlCol="0" anchor="t">
            <a:spAutoFit/>
          </a:bodyPr>
          <a:lstStyle/>
          <a:p>
            <a:pPr marL="0" lvl="0" indent="0" algn="ctr">
              <a:lnSpc>
                <a:spcPts val="4032"/>
              </a:lnSpc>
            </a:pPr>
            <a:r>
              <a:rPr lang="en-US" sz="3600">
                <a:solidFill>
                  <a:srgbClr val="F2E9DA"/>
                </a:solidFill>
                <a:latin typeface="Kollektif Bold"/>
              </a:rPr>
              <a:t>1</a:t>
            </a:r>
          </a:p>
        </p:txBody>
      </p:sp>
      <p:grpSp>
        <p:nvGrpSpPr>
          <p:cNvPr id="10" name="Group 10"/>
          <p:cNvGrpSpPr/>
          <p:nvPr/>
        </p:nvGrpSpPr>
        <p:grpSpPr>
          <a:xfrm>
            <a:off x="4882610" y="4118442"/>
            <a:ext cx="3897762" cy="3773032"/>
            <a:chOff x="0" y="0"/>
            <a:chExt cx="5078785" cy="4916261"/>
          </a:xfrm>
        </p:grpSpPr>
        <p:sp>
          <p:nvSpPr>
            <p:cNvPr id="11" name="Freeform 11"/>
            <p:cNvSpPr/>
            <p:nvPr/>
          </p:nvSpPr>
          <p:spPr>
            <a:xfrm>
              <a:off x="0" y="0"/>
              <a:ext cx="5078785" cy="4916261"/>
            </a:xfrm>
            <a:custGeom>
              <a:avLst/>
              <a:gdLst/>
              <a:ahLst/>
              <a:cxnLst/>
              <a:rect l="l" t="t" r="r" b="b"/>
              <a:pathLst>
                <a:path w="5078785" h="4916261">
                  <a:moveTo>
                    <a:pt x="4954324" y="4916261"/>
                  </a:moveTo>
                  <a:lnTo>
                    <a:pt x="124460" y="4916261"/>
                  </a:lnTo>
                  <a:cubicBezTo>
                    <a:pt x="55880" y="4916261"/>
                    <a:pt x="0" y="4860381"/>
                    <a:pt x="0" y="4791801"/>
                  </a:cubicBezTo>
                  <a:lnTo>
                    <a:pt x="0" y="124460"/>
                  </a:lnTo>
                  <a:cubicBezTo>
                    <a:pt x="0" y="55880"/>
                    <a:pt x="55880" y="0"/>
                    <a:pt x="124460" y="0"/>
                  </a:cubicBezTo>
                  <a:lnTo>
                    <a:pt x="4954325" y="0"/>
                  </a:lnTo>
                  <a:cubicBezTo>
                    <a:pt x="5022905" y="0"/>
                    <a:pt x="5078785" y="55880"/>
                    <a:pt x="5078785" y="124460"/>
                  </a:cubicBezTo>
                  <a:lnTo>
                    <a:pt x="5078785" y="4791801"/>
                  </a:lnTo>
                  <a:cubicBezTo>
                    <a:pt x="5078785" y="4860381"/>
                    <a:pt x="5022905" y="4916261"/>
                    <a:pt x="4954325" y="4916261"/>
                  </a:cubicBezTo>
                  <a:close/>
                </a:path>
              </a:pathLst>
            </a:custGeom>
            <a:solidFill>
              <a:srgbClr val="FFBF60"/>
            </a:solidFill>
          </p:spPr>
        </p:sp>
      </p:grpSp>
      <p:sp>
        <p:nvSpPr>
          <p:cNvPr id="12" name="TextBox 12"/>
          <p:cNvSpPr txBox="1"/>
          <p:nvPr/>
        </p:nvSpPr>
        <p:spPr>
          <a:xfrm>
            <a:off x="4711692" y="4677600"/>
            <a:ext cx="4239598" cy="1327359"/>
          </a:xfrm>
          <a:prstGeom prst="rect">
            <a:avLst/>
          </a:prstGeom>
        </p:spPr>
        <p:txBody>
          <a:bodyPr lIns="0" tIns="0" rIns="0" bIns="0" rtlCol="0" anchor="t">
            <a:spAutoFit/>
          </a:bodyPr>
          <a:lstStyle/>
          <a:p>
            <a:pPr algn="ctr">
              <a:lnSpc>
                <a:spcPts val="5063"/>
              </a:lnSpc>
            </a:pPr>
            <a:r>
              <a:rPr lang="en-US" sz="3616">
                <a:solidFill>
                  <a:srgbClr val="F2E9DA"/>
                </a:solidFill>
                <a:latin typeface="Kollektif Bold"/>
              </a:rPr>
              <a:t>AKSHAT SINGH</a:t>
            </a:r>
          </a:p>
          <a:p>
            <a:pPr algn="ctr">
              <a:lnSpc>
                <a:spcPts val="5063"/>
              </a:lnSpc>
              <a:spcBef>
                <a:spcPct val="0"/>
              </a:spcBef>
            </a:pPr>
            <a:r>
              <a:rPr lang="en-US" sz="3616">
                <a:solidFill>
                  <a:srgbClr val="F2E9DA"/>
                </a:solidFill>
                <a:latin typeface="Kollektif Bold"/>
              </a:rPr>
              <a:t>E22CSEU0014</a:t>
            </a:r>
          </a:p>
        </p:txBody>
      </p:sp>
      <p:sp>
        <p:nvSpPr>
          <p:cNvPr id="13" name="TextBox 13"/>
          <p:cNvSpPr txBox="1"/>
          <p:nvPr/>
        </p:nvSpPr>
        <p:spPr>
          <a:xfrm>
            <a:off x="5251858" y="4026546"/>
            <a:ext cx="2353650" cy="589026"/>
          </a:xfrm>
          <a:prstGeom prst="rect">
            <a:avLst/>
          </a:prstGeom>
        </p:spPr>
        <p:txBody>
          <a:bodyPr lIns="0" tIns="0" rIns="0" bIns="0" rtlCol="0" anchor="t">
            <a:spAutoFit/>
          </a:bodyPr>
          <a:lstStyle/>
          <a:p>
            <a:pPr marL="0" lvl="0" indent="0" algn="ctr">
              <a:lnSpc>
                <a:spcPts val="4032"/>
              </a:lnSpc>
            </a:pPr>
            <a:r>
              <a:rPr lang="en-US" sz="3600">
                <a:solidFill>
                  <a:srgbClr val="F2E9DA"/>
                </a:solidFill>
                <a:latin typeface="Kollektif Bold"/>
              </a:rPr>
              <a:t>2</a:t>
            </a:r>
          </a:p>
        </p:txBody>
      </p:sp>
      <p:grpSp>
        <p:nvGrpSpPr>
          <p:cNvPr id="14" name="Group 14"/>
          <p:cNvGrpSpPr/>
          <p:nvPr/>
        </p:nvGrpSpPr>
        <p:grpSpPr>
          <a:xfrm>
            <a:off x="8947720" y="4118442"/>
            <a:ext cx="3856885" cy="3773032"/>
            <a:chOff x="0" y="0"/>
            <a:chExt cx="5025522" cy="4916261"/>
          </a:xfrm>
        </p:grpSpPr>
        <p:sp>
          <p:nvSpPr>
            <p:cNvPr id="15" name="Freeform 15"/>
            <p:cNvSpPr/>
            <p:nvPr/>
          </p:nvSpPr>
          <p:spPr>
            <a:xfrm>
              <a:off x="0" y="0"/>
              <a:ext cx="5025522" cy="4916261"/>
            </a:xfrm>
            <a:custGeom>
              <a:avLst/>
              <a:gdLst/>
              <a:ahLst/>
              <a:cxnLst/>
              <a:rect l="l" t="t" r="r" b="b"/>
              <a:pathLst>
                <a:path w="5025522" h="4916261">
                  <a:moveTo>
                    <a:pt x="4901062" y="4916261"/>
                  </a:moveTo>
                  <a:lnTo>
                    <a:pt x="124460" y="4916261"/>
                  </a:lnTo>
                  <a:cubicBezTo>
                    <a:pt x="55880" y="4916261"/>
                    <a:pt x="0" y="4860381"/>
                    <a:pt x="0" y="4791801"/>
                  </a:cubicBezTo>
                  <a:lnTo>
                    <a:pt x="0" y="124460"/>
                  </a:lnTo>
                  <a:cubicBezTo>
                    <a:pt x="0" y="55880"/>
                    <a:pt x="55880" y="0"/>
                    <a:pt x="124460" y="0"/>
                  </a:cubicBezTo>
                  <a:lnTo>
                    <a:pt x="4901062" y="0"/>
                  </a:lnTo>
                  <a:cubicBezTo>
                    <a:pt x="4969642" y="0"/>
                    <a:pt x="5025522" y="55880"/>
                    <a:pt x="5025522" y="124460"/>
                  </a:cubicBezTo>
                  <a:lnTo>
                    <a:pt x="5025522" y="4791801"/>
                  </a:lnTo>
                  <a:cubicBezTo>
                    <a:pt x="5025522" y="4860381"/>
                    <a:pt x="4969642" y="4916261"/>
                    <a:pt x="4901062" y="4916261"/>
                  </a:cubicBezTo>
                  <a:close/>
                </a:path>
              </a:pathLst>
            </a:custGeom>
            <a:solidFill>
              <a:srgbClr val="FFBF60"/>
            </a:solidFill>
          </p:spPr>
        </p:sp>
      </p:grpSp>
      <p:sp>
        <p:nvSpPr>
          <p:cNvPr id="16" name="TextBox 16"/>
          <p:cNvSpPr txBox="1"/>
          <p:nvPr/>
        </p:nvSpPr>
        <p:spPr>
          <a:xfrm>
            <a:off x="8829319" y="4597768"/>
            <a:ext cx="4142635" cy="1362919"/>
          </a:xfrm>
          <a:prstGeom prst="rect">
            <a:avLst/>
          </a:prstGeom>
        </p:spPr>
        <p:txBody>
          <a:bodyPr lIns="0" tIns="0" rIns="0" bIns="0" rtlCol="0" anchor="t">
            <a:spAutoFit/>
          </a:bodyPr>
          <a:lstStyle/>
          <a:p>
            <a:pPr algn="ctr">
              <a:lnSpc>
                <a:spcPts val="5203"/>
              </a:lnSpc>
            </a:pPr>
            <a:r>
              <a:rPr lang="en-US" sz="3716">
                <a:solidFill>
                  <a:srgbClr val="F2E9DA"/>
                </a:solidFill>
                <a:latin typeface="Kollektif Bold"/>
              </a:rPr>
              <a:t>HAMDAN KHAN</a:t>
            </a:r>
          </a:p>
          <a:p>
            <a:pPr algn="ctr">
              <a:lnSpc>
                <a:spcPts val="5203"/>
              </a:lnSpc>
              <a:spcBef>
                <a:spcPct val="0"/>
              </a:spcBef>
            </a:pPr>
            <a:r>
              <a:rPr lang="en-US" sz="3716">
                <a:solidFill>
                  <a:srgbClr val="F2E9DA"/>
                </a:solidFill>
                <a:latin typeface="Kollektif Bold"/>
              </a:rPr>
              <a:t>E22CSEU0018</a:t>
            </a:r>
          </a:p>
        </p:txBody>
      </p:sp>
      <p:sp>
        <p:nvSpPr>
          <p:cNvPr id="17" name="TextBox 17"/>
          <p:cNvSpPr txBox="1"/>
          <p:nvPr/>
        </p:nvSpPr>
        <p:spPr>
          <a:xfrm>
            <a:off x="9144000" y="3755845"/>
            <a:ext cx="2353650" cy="589026"/>
          </a:xfrm>
          <a:prstGeom prst="rect">
            <a:avLst/>
          </a:prstGeom>
        </p:spPr>
        <p:txBody>
          <a:bodyPr lIns="0" tIns="0" rIns="0" bIns="0" rtlCol="0" anchor="t">
            <a:spAutoFit/>
          </a:bodyPr>
          <a:lstStyle/>
          <a:p>
            <a:pPr marL="0" lvl="0" indent="0" algn="ctr">
              <a:lnSpc>
                <a:spcPts val="4032"/>
              </a:lnSpc>
            </a:pPr>
            <a:r>
              <a:rPr lang="en-US" sz="3600">
                <a:solidFill>
                  <a:srgbClr val="F2E9DA"/>
                </a:solidFill>
                <a:latin typeface="Kollektif Bold"/>
              </a:rPr>
              <a:t>3</a:t>
            </a:r>
          </a:p>
        </p:txBody>
      </p:sp>
      <p:sp>
        <p:nvSpPr>
          <p:cNvPr id="18" name="Freeform 18"/>
          <p:cNvSpPr/>
          <p:nvPr/>
        </p:nvSpPr>
        <p:spPr>
          <a:xfrm rot="-78331">
            <a:off x="16161896" y="6909769"/>
            <a:ext cx="2194809" cy="4697061"/>
          </a:xfrm>
          <a:custGeom>
            <a:avLst/>
            <a:gdLst/>
            <a:ahLst/>
            <a:cxnLst/>
            <a:rect l="l" t="t" r="r" b="b"/>
            <a:pathLst>
              <a:path w="2194809" h="4697061">
                <a:moveTo>
                  <a:pt x="0" y="0"/>
                </a:moveTo>
                <a:lnTo>
                  <a:pt x="2194808" y="0"/>
                </a:lnTo>
                <a:lnTo>
                  <a:pt x="2194808" y="4697062"/>
                </a:lnTo>
                <a:lnTo>
                  <a:pt x="0" y="46970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rot="745775">
            <a:off x="-746997" y="7922055"/>
            <a:ext cx="3266760" cy="3872237"/>
          </a:xfrm>
          <a:custGeom>
            <a:avLst/>
            <a:gdLst/>
            <a:ahLst/>
            <a:cxnLst/>
            <a:rect l="l" t="t" r="r" b="b"/>
            <a:pathLst>
              <a:path w="3266760" h="3872237">
                <a:moveTo>
                  <a:pt x="0" y="0"/>
                </a:moveTo>
                <a:lnTo>
                  <a:pt x="3266760" y="0"/>
                </a:lnTo>
                <a:lnTo>
                  <a:pt x="3266760" y="3872236"/>
                </a:lnTo>
                <a:lnTo>
                  <a:pt x="0" y="38722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p:cNvSpPr/>
          <p:nvPr/>
        </p:nvSpPr>
        <p:spPr>
          <a:xfrm rot="2470566">
            <a:off x="-529418" y="-476032"/>
            <a:ext cx="3116237" cy="5528807"/>
          </a:xfrm>
          <a:custGeom>
            <a:avLst/>
            <a:gdLst/>
            <a:ahLst/>
            <a:cxnLst/>
            <a:rect l="l" t="t" r="r" b="b"/>
            <a:pathLst>
              <a:path w="3116237" h="5528807">
                <a:moveTo>
                  <a:pt x="0" y="0"/>
                </a:moveTo>
                <a:lnTo>
                  <a:pt x="3116236" y="0"/>
                </a:lnTo>
                <a:lnTo>
                  <a:pt x="3116236" y="5528807"/>
                </a:lnTo>
                <a:lnTo>
                  <a:pt x="0" y="5528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21" name="Group 21"/>
          <p:cNvGrpSpPr/>
          <p:nvPr/>
        </p:nvGrpSpPr>
        <p:grpSpPr>
          <a:xfrm>
            <a:off x="12971954" y="4118442"/>
            <a:ext cx="3999760" cy="3773032"/>
            <a:chOff x="0" y="0"/>
            <a:chExt cx="5211688" cy="4916261"/>
          </a:xfrm>
        </p:grpSpPr>
        <p:sp>
          <p:nvSpPr>
            <p:cNvPr id="22" name="Freeform 22"/>
            <p:cNvSpPr/>
            <p:nvPr/>
          </p:nvSpPr>
          <p:spPr>
            <a:xfrm>
              <a:off x="0" y="0"/>
              <a:ext cx="5211688" cy="4916261"/>
            </a:xfrm>
            <a:custGeom>
              <a:avLst/>
              <a:gdLst/>
              <a:ahLst/>
              <a:cxnLst/>
              <a:rect l="l" t="t" r="r" b="b"/>
              <a:pathLst>
                <a:path w="5211688" h="4916261">
                  <a:moveTo>
                    <a:pt x="5087228" y="4916261"/>
                  </a:moveTo>
                  <a:lnTo>
                    <a:pt x="124460" y="4916261"/>
                  </a:lnTo>
                  <a:cubicBezTo>
                    <a:pt x="55880" y="4916261"/>
                    <a:pt x="0" y="4860381"/>
                    <a:pt x="0" y="4791801"/>
                  </a:cubicBezTo>
                  <a:lnTo>
                    <a:pt x="0" y="124460"/>
                  </a:lnTo>
                  <a:cubicBezTo>
                    <a:pt x="0" y="55880"/>
                    <a:pt x="55880" y="0"/>
                    <a:pt x="124460" y="0"/>
                  </a:cubicBezTo>
                  <a:lnTo>
                    <a:pt x="5087229" y="0"/>
                  </a:lnTo>
                  <a:cubicBezTo>
                    <a:pt x="5155809" y="0"/>
                    <a:pt x="5211688" y="55880"/>
                    <a:pt x="5211688" y="124460"/>
                  </a:cubicBezTo>
                  <a:lnTo>
                    <a:pt x="5211688" y="4791801"/>
                  </a:lnTo>
                  <a:cubicBezTo>
                    <a:pt x="5211688" y="4860381"/>
                    <a:pt x="5155809" y="4916261"/>
                    <a:pt x="5087229" y="4916261"/>
                  </a:cubicBezTo>
                  <a:close/>
                </a:path>
              </a:pathLst>
            </a:custGeom>
            <a:solidFill>
              <a:srgbClr val="FFBF60"/>
            </a:solidFill>
          </p:spPr>
        </p:sp>
      </p:grpSp>
      <p:sp>
        <p:nvSpPr>
          <p:cNvPr id="23" name="TextBox 23"/>
          <p:cNvSpPr txBox="1"/>
          <p:nvPr/>
        </p:nvSpPr>
        <p:spPr>
          <a:xfrm>
            <a:off x="13366581" y="3755845"/>
            <a:ext cx="2353650" cy="589026"/>
          </a:xfrm>
          <a:prstGeom prst="rect">
            <a:avLst/>
          </a:prstGeom>
        </p:spPr>
        <p:txBody>
          <a:bodyPr lIns="0" tIns="0" rIns="0" bIns="0" rtlCol="0" anchor="t">
            <a:spAutoFit/>
          </a:bodyPr>
          <a:lstStyle/>
          <a:p>
            <a:pPr marL="0" lvl="0" indent="0" algn="ctr">
              <a:lnSpc>
                <a:spcPts val="4032"/>
              </a:lnSpc>
            </a:pPr>
            <a:r>
              <a:rPr lang="en-US" sz="3600">
                <a:solidFill>
                  <a:srgbClr val="F2E9DA"/>
                </a:solidFill>
                <a:latin typeface="Kollektif Bold"/>
              </a:rPr>
              <a:t>4</a:t>
            </a:r>
          </a:p>
        </p:txBody>
      </p:sp>
      <p:sp>
        <p:nvSpPr>
          <p:cNvPr id="24" name="TextBox 24"/>
          <p:cNvSpPr txBox="1"/>
          <p:nvPr/>
        </p:nvSpPr>
        <p:spPr>
          <a:xfrm>
            <a:off x="12829079" y="4597768"/>
            <a:ext cx="4142635" cy="1362919"/>
          </a:xfrm>
          <a:prstGeom prst="rect">
            <a:avLst/>
          </a:prstGeom>
        </p:spPr>
        <p:txBody>
          <a:bodyPr lIns="0" tIns="0" rIns="0" bIns="0" rtlCol="0" anchor="t">
            <a:spAutoFit/>
          </a:bodyPr>
          <a:lstStyle/>
          <a:p>
            <a:pPr algn="ctr">
              <a:lnSpc>
                <a:spcPts val="5203"/>
              </a:lnSpc>
            </a:pPr>
            <a:r>
              <a:rPr lang="en-US" sz="3716">
                <a:solidFill>
                  <a:srgbClr val="F2E9DA"/>
                </a:solidFill>
                <a:latin typeface="Kollektif Bold"/>
              </a:rPr>
              <a:t>KUMAR VIPLOVE</a:t>
            </a:r>
          </a:p>
          <a:p>
            <a:pPr algn="ctr">
              <a:lnSpc>
                <a:spcPts val="5203"/>
              </a:lnSpc>
              <a:spcBef>
                <a:spcPct val="0"/>
              </a:spcBef>
            </a:pPr>
            <a:r>
              <a:rPr lang="en-US" sz="3716">
                <a:solidFill>
                  <a:srgbClr val="F2E9DA"/>
                </a:solidFill>
                <a:latin typeface="Kollektif Bold"/>
              </a:rPr>
              <a:t>E22CSEU0358</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460958"/>
            <a:ext cx="16230600" cy="8390172"/>
            <a:chOff x="0" y="0"/>
            <a:chExt cx="4274726" cy="2209757"/>
          </a:xfrm>
        </p:grpSpPr>
        <p:sp>
          <p:nvSpPr>
            <p:cNvPr id="3" name="Freeform 3"/>
            <p:cNvSpPr/>
            <p:nvPr/>
          </p:nvSpPr>
          <p:spPr>
            <a:xfrm>
              <a:off x="0" y="0"/>
              <a:ext cx="4274726" cy="2209757"/>
            </a:xfrm>
            <a:custGeom>
              <a:avLst/>
              <a:gdLst/>
              <a:ahLst/>
              <a:cxnLst/>
              <a:rect l="l" t="t" r="r" b="b"/>
              <a:pathLst>
                <a:path w="4274726" h="2209757">
                  <a:moveTo>
                    <a:pt x="0" y="0"/>
                  </a:moveTo>
                  <a:lnTo>
                    <a:pt x="4274726" y="0"/>
                  </a:lnTo>
                  <a:lnTo>
                    <a:pt x="4274726" y="2209757"/>
                  </a:lnTo>
                  <a:lnTo>
                    <a:pt x="0" y="2209757"/>
                  </a:lnTo>
                  <a:close/>
                </a:path>
              </a:pathLst>
            </a:custGeom>
            <a:solidFill>
              <a:srgbClr val="F2E9DA"/>
            </a:solidFill>
            <a:ln w="76200" cap="sq">
              <a:solidFill>
                <a:srgbClr val="CDA083"/>
              </a:solidFill>
              <a:prstDash val="lgDash"/>
              <a:miter/>
            </a:ln>
          </p:spPr>
        </p:sp>
        <p:sp>
          <p:nvSpPr>
            <p:cNvPr id="4" name="TextBox 4"/>
            <p:cNvSpPr txBox="1"/>
            <p:nvPr/>
          </p:nvSpPr>
          <p:spPr>
            <a:xfrm>
              <a:off x="0" y="-38100"/>
              <a:ext cx="4274726" cy="2247857"/>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745775">
            <a:off x="-689495" y="7394011"/>
            <a:ext cx="3763119" cy="4460593"/>
          </a:xfrm>
          <a:custGeom>
            <a:avLst/>
            <a:gdLst/>
            <a:ahLst/>
            <a:cxnLst/>
            <a:rect l="l" t="t" r="r" b="b"/>
            <a:pathLst>
              <a:path w="3763119" h="4460593">
                <a:moveTo>
                  <a:pt x="0" y="0"/>
                </a:moveTo>
                <a:lnTo>
                  <a:pt x="3763119" y="0"/>
                </a:lnTo>
                <a:lnTo>
                  <a:pt x="3763119" y="4460594"/>
                </a:lnTo>
                <a:lnTo>
                  <a:pt x="0" y="44605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78331">
            <a:off x="16161896" y="6909769"/>
            <a:ext cx="2194809" cy="4697061"/>
          </a:xfrm>
          <a:custGeom>
            <a:avLst/>
            <a:gdLst/>
            <a:ahLst/>
            <a:cxnLst/>
            <a:rect l="l" t="t" r="r" b="b"/>
            <a:pathLst>
              <a:path w="2194809" h="4697061">
                <a:moveTo>
                  <a:pt x="0" y="0"/>
                </a:moveTo>
                <a:lnTo>
                  <a:pt x="2194808" y="0"/>
                </a:lnTo>
                <a:lnTo>
                  <a:pt x="2194808" y="4697062"/>
                </a:lnTo>
                <a:lnTo>
                  <a:pt x="0" y="46970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4528046" y="2016764"/>
            <a:ext cx="9231909" cy="1380983"/>
          </a:xfrm>
          <a:prstGeom prst="rect">
            <a:avLst/>
          </a:prstGeom>
        </p:spPr>
        <p:txBody>
          <a:bodyPr lIns="0" tIns="0" rIns="0" bIns="0" rtlCol="0" anchor="t">
            <a:spAutoFit/>
          </a:bodyPr>
          <a:lstStyle/>
          <a:p>
            <a:pPr marL="0" lvl="0" indent="0" algn="ctr">
              <a:lnSpc>
                <a:spcPts val="10775"/>
              </a:lnSpc>
            </a:pPr>
            <a:r>
              <a:rPr lang="en-US" sz="9620" dirty="0">
                <a:solidFill>
                  <a:srgbClr val="474A53"/>
                </a:solidFill>
                <a:latin typeface="Knewave Bold"/>
              </a:rPr>
              <a:t>ABSTRACT</a:t>
            </a:r>
          </a:p>
        </p:txBody>
      </p:sp>
      <p:sp>
        <p:nvSpPr>
          <p:cNvPr id="8" name="Freeform 8"/>
          <p:cNvSpPr/>
          <p:nvPr/>
        </p:nvSpPr>
        <p:spPr>
          <a:xfrm rot="725358">
            <a:off x="-17796" y="435031"/>
            <a:ext cx="3948550" cy="3603949"/>
          </a:xfrm>
          <a:custGeom>
            <a:avLst/>
            <a:gdLst/>
            <a:ahLst/>
            <a:cxnLst/>
            <a:rect l="l" t="t" r="r" b="b"/>
            <a:pathLst>
              <a:path w="3948550" h="3603949">
                <a:moveTo>
                  <a:pt x="0" y="0"/>
                </a:moveTo>
                <a:lnTo>
                  <a:pt x="3948550" y="0"/>
                </a:lnTo>
                <a:lnTo>
                  <a:pt x="3948550" y="3603949"/>
                </a:lnTo>
                <a:lnTo>
                  <a:pt x="0" y="360394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TextBox 9"/>
          <p:cNvSpPr txBox="1"/>
          <p:nvPr/>
        </p:nvSpPr>
        <p:spPr>
          <a:xfrm>
            <a:off x="2971800" y="4226976"/>
            <a:ext cx="12866182" cy="3412216"/>
          </a:xfrm>
          <a:prstGeom prst="rect">
            <a:avLst/>
          </a:prstGeom>
        </p:spPr>
        <p:txBody>
          <a:bodyPr lIns="0" tIns="0" rIns="0" bIns="0" rtlCol="0" anchor="t">
            <a:spAutoFit/>
          </a:bodyPr>
          <a:lstStyle/>
          <a:p>
            <a:pPr algn="ctr">
              <a:lnSpc>
                <a:spcPts val="4479"/>
              </a:lnSpc>
              <a:spcBef>
                <a:spcPct val="0"/>
              </a:spcBef>
            </a:pPr>
            <a:r>
              <a:rPr lang="en-US" sz="3199" dirty="0">
                <a:solidFill>
                  <a:srgbClr val="474A53"/>
                </a:solidFill>
                <a:latin typeface="Kollektif"/>
              </a:rPr>
              <a:t>The goal of our project was to research mess hall food waste at Bennett university and provide recommendations to reduce food waste. </a:t>
            </a:r>
          </a:p>
          <a:p>
            <a:pPr algn="ctr">
              <a:lnSpc>
                <a:spcPts val="4479"/>
              </a:lnSpc>
              <a:spcBef>
                <a:spcPct val="0"/>
              </a:spcBef>
            </a:pPr>
            <a:endParaRPr lang="en-US" sz="3199" dirty="0">
              <a:solidFill>
                <a:srgbClr val="474A53"/>
              </a:solidFill>
              <a:latin typeface="Kollektif"/>
            </a:endParaRPr>
          </a:p>
          <a:p>
            <a:pPr algn="ctr">
              <a:lnSpc>
                <a:spcPts val="4479"/>
              </a:lnSpc>
              <a:spcBef>
                <a:spcPct val="0"/>
              </a:spcBef>
            </a:pPr>
            <a:r>
              <a:rPr lang="en-US" sz="3199" dirty="0">
                <a:solidFill>
                  <a:srgbClr val="474A53"/>
                </a:solidFill>
                <a:latin typeface="Kollektif"/>
              </a:rPr>
              <a:t>We have implemented a system that tracks food consumption, identifies wastage patterns, and provides recommendations to reduce food wastage.</a:t>
            </a:r>
          </a:p>
        </p:txBody>
      </p:sp>
      <p:grpSp>
        <p:nvGrpSpPr>
          <p:cNvPr id="10" name="Group 10"/>
          <p:cNvGrpSpPr>
            <a:grpSpLocks noChangeAspect="1"/>
          </p:cNvGrpSpPr>
          <p:nvPr/>
        </p:nvGrpSpPr>
        <p:grpSpPr>
          <a:xfrm>
            <a:off x="14909922" y="-39325"/>
            <a:ext cx="3509530" cy="2136050"/>
            <a:chOff x="0" y="0"/>
            <a:chExt cx="10433050" cy="6350000"/>
          </a:xfrm>
        </p:grpSpPr>
        <p:sp>
          <p:nvSpPr>
            <p:cNvPr id="11" name="Freeform 11"/>
            <p:cNvSpPr/>
            <p:nvPr/>
          </p:nvSpPr>
          <p:spPr>
            <a:xfrm>
              <a:off x="0" y="0"/>
              <a:ext cx="10433050" cy="6350000"/>
            </a:xfrm>
            <a:custGeom>
              <a:avLst/>
              <a:gdLst/>
              <a:ahLst/>
              <a:cxnLst/>
              <a:rect l="l" t="t" r="r" b="b"/>
              <a:pathLst>
                <a:path w="10433050" h="6350000">
                  <a:moveTo>
                    <a:pt x="2595880" y="0"/>
                  </a:moveTo>
                  <a:lnTo>
                    <a:pt x="7837170" y="0"/>
                  </a:lnTo>
                  <a:cubicBezTo>
                    <a:pt x="9271000" y="0"/>
                    <a:pt x="10433050" y="1162050"/>
                    <a:pt x="10433050" y="2595880"/>
                  </a:cubicBezTo>
                  <a:cubicBezTo>
                    <a:pt x="10433050" y="2595880"/>
                    <a:pt x="10433050" y="2595880"/>
                    <a:pt x="10433050" y="2595880"/>
                  </a:cubicBezTo>
                  <a:lnTo>
                    <a:pt x="10433050" y="6350000"/>
                  </a:lnTo>
                  <a:lnTo>
                    <a:pt x="10433050" y="6350000"/>
                  </a:lnTo>
                  <a:lnTo>
                    <a:pt x="0" y="6350000"/>
                  </a:lnTo>
                  <a:lnTo>
                    <a:pt x="0" y="6350000"/>
                  </a:lnTo>
                  <a:lnTo>
                    <a:pt x="0" y="2595880"/>
                  </a:lnTo>
                  <a:cubicBezTo>
                    <a:pt x="0" y="1162050"/>
                    <a:pt x="1162050" y="0"/>
                    <a:pt x="2595880" y="0"/>
                  </a:cubicBezTo>
                  <a:cubicBezTo>
                    <a:pt x="2595880" y="0"/>
                    <a:pt x="2595880" y="0"/>
                    <a:pt x="2595880" y="0"/>
                  </a:cubicBezTo>
                  <a:close/>
                </a:path>
              </a:pathLst>
            </a:custGeom>
            <a:blipFill>
              <a:blip r:embed="rId8"/>
              <a:stretch>
                <a:fillRect t="-16849" b="-16849"/>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61542"/>
            <a:ext cx="16230600" cy="9049158"/>
            <a:chOff x="0" y="0"/>
            <a:chExt cx="4274726" cy="2383317"/>
          </a:xfrm>
        </p:grpSpPr>
        <p:sp>
          <p:nvSpPr>
            <p:cNvPr id="3" name="Freeform 3"/>
            <p:cNvSpPr/>
            <p:nvPr/>
          </p:nvSpPr>
          <p:spPr>
            <a:xfrm>
              <a:off x="0" y="0"/>
              <a:ext cx="4274726" cy="2383317"/>
            </a:xfrm>
            <a:custGeom>
              <a:avLst/>
              <a:gdLst/>
              <a:ahLst/>
              <a:cxnLst/>
              <a:rect l="l" t="t" r="r" b="b"/>
              <a:pathLst>
                <a:path w="4274726" h="2383317">
                  <a:moveTo>
                    <a:pt x="0" y="0"/>
                  </a:moveTo>
                  <a:lnTo>
                    <a:pt x="4274726" y="0"/>
                  </a:lnTo>
                  <a:lnTo>
                    <a:pt x="4274726" y="2383317"/>
                  </a:lnTo>
                  <a:lnTo>
                    <a:pt x="0" y="2383317"/>
                  </a:lnTo>
                  <a:close/>
                </a:path>
              </a:pathLst>
            </a:custGeom>
            <a:solidFill>
              <a:srgbClr val="F2E9DA"/>
            </a:solidFill>
            <a:ln w="76200" cap="sq">
              <a:solidFill>
                <a:srgbClr val="CDA083"/>
              </a:solidFill>
              <a:prstDash val="lgDash"/>
              <a:miter/>
            </a:ln>
          </p:spPr>
        </p:sp>
        <p:sp>
          <p:nvSpPr>
            <p:cNvPr id="4" name="TextBox 4"/>
            <p:cNvSpPr txBox="1"/>
            <p:nvPr/>
          </p:nvSpPr>
          <p:spPr>
            <a:xfrm>
              <a:off x="0" y="-38100"/>
              <a:ext cx="4274726" cy="2421417"/>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745775">
            <a:off x="-689495" y="7394011"/>
            <a:ext cx="3763119" cy="4460593"/>
          </a:xfrm>
          <a:custGeom>
            <a:avLst/>
            <a:gdLst/>
            <a:ahLst/>
            <a:cxnLst/>
            <a:rect l="l" t="t" r="r" b="b"/>
            <a:pathLst>
              <a:path w="3763119" h="4460593">
                <a:moveTo>
                  <a:pt x="0" y="0"/>
                </a:moveTo>
                <a:lnTo>
                  <a:pt x="3763119" y="0"/>
                </a:lnTo>
                <a:lnTo>
                  <a:pt x="3763119" y="4460594"/>
                </a:lnTo>
                <a:lnTo>
                  <a:pt x="0" y="44605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78331">
            <a:off x="16161896" y="6909769"/>
            <a:ext cx="2194809" cy="4697061"/>
          </a:xfrm>
          <a:custGeom>
            <a:avLst/>
            <a:gdLst/>
            <a:ahLst/>
            <a:cxnLst/>
            <a:rect l="l" t="t" r="r" b="b"/>
            <a:pathLst>
              <a:path w="2194809" h="4697061">
                <a:moveTo>
                  <a:pt x="0" y="0"/>
                </a:moveTo>
                <a:lnTo>
                  <a:pt x="2194808" y="0"/>
                </a:lnTo>
                <a:lnTo>
                  <a:pt x="2194808" y="4697062"/>
                </a:lnTo>
                <a:lnTo>
                  <a:pt x="0" y="46970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2470566">
            <a:off x="-529418" y="-476032"/>
            <a:ext cx="3116237" cy="5528807"/>
          </a:xfrm>
          <a:custGeom>
            <a:avLst/>
            <a:gdLst/>
            <a:ahLst/>
            <a:cxnLst/>
            <a:rect l="l" t="t" r="r" b="b"/>
            <a:pathLst>
              <a:path w="3116237" h="5528807">
                <a:moveTo>
                  <a:pt x="0" y="0"/>
                </a:moveTo>
                <a:lnTo>
                  <a:pt x="3116236" y="0"/>
                </a:lnTo>
                <a:lnTo>
                  <a:pt x="3116236" y="5528807"/>
                </a:lnTo>
                <a:lnTo>
                  <a:pt x="0" y="5528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1676400" y="3772893"/>
            <a:ext cx="15582900" cy="3276794"/>
          </a:xfrm>
          <a:prstGeom prst="rect">
            <a:avLst/>
          </a:prstGeom>
        </p:spPr>
        <p:txBody>
          <a:bodyPr wrap="square" lIns="0" tIns="0" rIns="0" bIns="0" rtlCol="0" anchor="t">
            <a:spAutoFit/>
          </a:bodyPr>
          <a:lstStyle/>
          <a:p>
            <a:pPr algn="ctr">
              <a:lnSpc>
                <a:spcPts val="5203"/>
              </a:lnSpc>
              <a:spcBef>
                <a:spcPct val="0"/>
              </a:spcBef>
            </a:pPr>
            <a:r>
              <a:rPr lang="en-US" sz="3716" dirty="0">
                <a:solidFill>
                  <a:srgbClr val="474A53"/>
                </a:solidFill>
                <a:latin typeface="Kollektif"/>
              </a:rPr>
              <a:t>The concern of food waste is a global challenge, impacting sustainability and exacerbating issues of hunger. At Bennett university, the mess hall generate substantial food waste. This project aimed to delve into the specific causes of food waste in the mess hall, explore underlying reasons and propose effective measures for waste reduction. </a:t>
            </a:r>
          </a:p>
        </p:txBody>
      </p:sp>
      <p:sp>
        <p:nvSpPr>
          <p:cNvPr id="9" name="Freeform 9"/>
          <p:cNvSpPr/>
          <p:nvPr/>
        </p:nvSpPr>
        <p:spPr>
          <a:xfrm>
            <a:off x="12911215" y="604336"/>
            <a:ext cx="4103156" cy="2852239"/>
          </a:xfrm>
          <a:custGeom>
            <a:avLst/>
            <a:gdLst/>
            <a:ahLst/>
            <a:cxnLst/>
            <a:rect l="l" t="t" r="r" b="b"/>
            <a:pathLst>
              <a:path w="4103156" h="2852239">
                <a:moveTo>
                  <a:pt x="0" y="0"/>
                </a:moveTo>
                <a:lnTo>
                  <a:pt x="4103156" y="0"/>
                </a:lnTo>
                <a:lnTo>
                  <a:pt x="4103156" y="2852240"/>
                </a:lnTo>
                <a:lnTo>
                  <a:pt x="0" y="2852240"/>
                </a:lnTo>
                <a:lnTo>
                  <a:pt x="0" y="0"/>
                </a:lnTo>
                <a:close/>
              </a:path>
            </a:pathLst>
          </a:custGeom>
          <a:blipFill>
            <a:blip r:embed="rId8"/>
            <a:stretch>
              <a:fillRect r="-4459"/>
            </a:stretch>
          </a:blipFill>
          <a:ln cap="sq">
            <a:noFill/>
            <a:prstDash val="dash"/>
            <a:miter/>
          </a:ln>
        </p:spPr>
      </p:sp>
      <p:sp>
        <p:nvSpPr>
          <p:cNvPr id="10" name="TextBox 10"/>
          <p:cNvSpPr txBox="1"/>
          <p:nvPr/>
        </p:nvSpPr>
        <p:spPr>
          <a:xfrm>
            <a:off x="4528046" y="1104900"/>
            <a:ext cx="9231909" cy="1380983"/>
          </a:xfrm>
          <a:prstGeom prst="rect">
            <a:avLst/>
          </a:prstGeom>
        </p:spPr>
        <p:txBody>
          <a:bodyPr lIns="0" tIns="0" rIns="0" bIns="0" rtlCol="0" anchor="t">
            <a:spAutoFit/>
          </a:bodyPr>
          <a:lstStyle/>
          <a:p>
            <a:pPr marL="0" lvl="0" indent="0" algn="ctr">
              <a:lnSpc>
                <a:spcPts val="10775"/>
              </a:lnSpc>
            </a:pPr>
            <a:r>
              <a:rPr lang="en-US" sz="9620">
                <a:solidFill>
                  <a:srgbClr val="474A53"/>
                </a:solidFill>
                <a:latin typeface="Knewave Bold"/>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524000" y="1055190"/>
            <a:ext cx="16230600" cy="8534833"/>
            <a:chOff x="0" y="-38100"/>
            <a:chExt cx="4274726" cy="2247857"/>
          </a:xfrm>
        </p:grpSpPr>
        <p:sp>
          <p:nvSpPr>
            <p:cNvPr id="3" name="Freeform 3"/>
            <p:cNvSpPr/>
            <p:nvPr/>
          </p:nvSpPr>
          <p:spPr>
            <a:xfrm>
              <a:off x="0" y="0"/>
              <a:ext cx="4274726" cy="2209757"/>
            </a:xfrm>
            <a:custGeom>
              <a:avLst/>
              <a:gdLst/>
              <a:ahLst/>
              <a:cxnLst/>
              <a:rect l="l" t="t" r="r" b="b"/>
              <a:pathLst>
                <a:path w="4274726" h="2209757">
                  <a:moveTo>
                    <a:pt x="0" y="0"/>
                  </a:moveTo>
                  <a:lnTo>
                    <a:pt x="4274726" y="0"/>
                  </a:lnTo>
                  <a:lnTo>
                    <a:pt x="4274726" y="2209757"/>
                  </a:lnTo>
                  <a:lnTo>
                    <a:pt x="0" y="2209757"/>
                  </a:lnTo>
                  <a:close/>
                </a:path>
              </a:pathLst>
            </a:custGeom>
            <a:solidFill>
              <a:srgbClr val="F2E9DA"/>
            </a:solidFill>
            <a:ln w="76200" cap="sq">
              <a:solidFill>
                <a:srgbClr val="CDA083"/>
              </a:solidFill>
              <a:prstDash val="lgDash"/>
              <a:miter/>
            </a:ln>
          </p:spPr>
          <p:txBody>
            <a:bodyPr/>
            <a:lstStyle/>
            <a:p>
              <a:endParaRPr lang="en-IN" dirty="0"/>
            </a:p>
          </p:txBody>
        </p:sp>
        <p:sp>
          <p:nvSpPr>
            <p:cNvPr id="4" name="TextBox 4"/>
            <p:cNvSpPr txBox="1"/>
            <p:nvPr/>
          </p:nvSpPr>
          <p:spPr>
            <a:xfrm>
              <a:off x="0" y="-38100"/>
              <a:ext cx="4274726" cy="2247857"/>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rot="-2830538" flipH="1">
            <a:off x="15018659" y="6780849"/>
            <a:ext cx="3231806" cy="3353761"/>
          </a:xfrm>
          <a:custGeom>
            <a:avLst/>
            <a:gdLst/>
            <a:ahLst/>
            <a:cxnLst/>
            <a:rect l="l" t="t" r="r" b="b"/>
            <a:pathLst>
              <a:path w="3231806" h="3353761">
                <a:moveTo>
                  <a:pt x="3231807" y="0"/>
                </a:moveTo>
                <a:lnTo>
                  <a:pt x="0" y="0"/>
                </a:lnTo>
                <a:lnTo>
                  <a:pt x="0" y="3353761"/>
                </a:lnTo>
                <a:lnTo>
                  <a:pt x="3231807" y="3353761"/>
                </a:lnTo>
                <a:lnTo>
                  <a:pt x="32318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745775">
            <a:off x="-750362" y="7952960"/>
            <a:ext cx="3237708" cy="3837801"/>
          </a:xfrm>
          <a:custGeom>
            <a:avLst/>
            <a:gdLst/>
            <a:ahLst/>
            <a:cxnLst/>
            <a:rect l="l" t="t" r="r" b="b"/>
            <a:pathLst>
              <a:path w="3237708" h="3837801">
                <a:moveTo>
                  <a:pt x="0" y="0"/>
                </a:moveTo>
                <a:lnTo>
                  <a:pt x="3237708" y="0"/>
                </a:lnTo>
                <a:lnTo>
                  <a:pt x="3237708" y="3837801"/>
                </a:lnTo>
                <a:lnTo>
                  <a:pt x="0" y="38378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2470566">
            <a:off x="-529418" y="-476032"/>
            <a:ext cx="3116237" cy="5528807"/>
          </a:xfrm>
          <a:custGeom>
            <a:avLst/>
            <a:gdLst/>
            <a:ahLst/>
            <a:cxnLst/>
            <a:rect l="l" t="t" r="r" b="b"/>
            <a:pathLst>
              <a:path w="3116237" h="5528807">
                <a:moveTo>
                  <a:pt x="0" y="0"/>
                </a:moveTo>
                <a:lnTo>
                  <a:pt x="3116236" y="0"/>
                </a:lnTo>
                <a:lnTo>
                  <a:pt x="3116236" y="5528807"/>
                </a:lnTo>
                <a:lnTo>
                  <a:pt x="0" y="5528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4201408" y="1637306"/>
            <a:ext cx="9885184" cy="1302131"/>
          </a:xfrm>
          <a:prstGeom prst="rect">
            <a:avLst/>
          </a:prstGeom>
        </p:spPr>
        <p:txBody>
          <a:bodyPr lIns="0" tIns="0" rIns="0" bIns="0" rtlCol="0" anchor="t">
            <a:spAutoFit/>
          </a:bodyPr>
          <a:lstStyle/>
          <a:p>
            <a:pPr marL="0" lvl="0" indent="0" algn="ctr">
              <a:lnSpc>
                <a:spcPts val="10191"/>
              </a:lnSpc>
            </a:pPr>
            <a:r>
              <a:rPr lang="en-US" sz="9099">
                <a:solidFill>
                  <a:srgbClr val="474A53"/>
                </a:solidFill>
                <a:latin typeface="Knewave Bold"/>
              </a:rPr>
              <a:t>Methodology</a:t>
            </a:r>
          </a:p>
        </p:txBody>
      </p:sp>
      <p:sp>
        <p:nvSpPr>
          <p:cNvPr id="8" name="TextBox 8"/>
          <p:cNvSpPr txBox="1"/>
          <p:nvPr/>
        </p:nvSpPr>
        <p:spPr>
          <a:xfrm>
            <a:off x="3048000" y="3084098"/>
            <a:ext cx="14567659" cy="4699428"/>
          </a:xfrm>
          <a:prstGeom prst="rect">
            <a:avLst/>
          </a:prstGeom>
        </p:spPr>
        <p:txBody>
          <a:bodyPr wrap="square" lIns="0" tIns="0" rIns="0" bIns="0" rtlCol="0" anchor="t">
            <a:spAutoFit/>
          </a:bodyPr>
          <a:lstStyle/>
          <a:p>
            <a:pPr marL="742950" indent="-742950">
              <a:lnSpc>
                <a:spcPts val="5319"/>
              </a:lnSpc>
              <a:spcBef>
                <a:spcPct val="0"/>
              </a:spcBef>
              <a:buAutoNum type="arabicPeriod"/>
            </a:pPr>
            <a:r>
              <a:rPr lang="en-US" sz="3799" dirty="0">
                <a:solidFill>
                  <a:srgbClr val="474A53"/>
                </a:solidFill>
                <a:latin typeface="Kollektif"/>
              </a:rPr>
              <a:t>Basic </a:t>
            </a:r>
            <a:r>
              <a:rPr lang="en-US" sz="3799" dirty="0" err="1">
                <a:solidFill>
                  <a:srgbClr val="474A53"/>
                </a:solidFill>
                <a:latin typeface="Kollektif"/>
              </a:rPr>
              <a:t>Arithemetic</a:t>
            </a:r>
            <a:r>
              <a:rPr lang="en-US" sz="3799" dirty="0">
                <a:solidFill>
                  <a:srgbClr val="474A53"/>
                </a:solidFill>
                <a:latin typeface="Kollektif"/>
              </a:rPr>
              <a:t> operations </a:t>
            </a:r>
          </a:p>
          <a:p>
            <a:pPr marL="742950" indent="-742950">
              <a:lnSpc>
                <a:spcPts val="5319"/>
              </a:lnSpc>
              <a:spcBef>
                <a:spcPct val="0"/>
              </a:spcBef>
              <a:buAutoNum type="arabicPeriod"/>
            </a:pPr>
            <a:r>
              <a:rPr lang="en-US" sz="3799" dirty="0">
                <a:solidFill>
                  <a:srgbClr val="474A53"/>
                </a:solidFill>
                <a:latin typeface="Kollektif"/>
              </a:rPr>
              <a:t>Statistics : Mean , Median , Standard deviation</a:t>
            </a:r>
          </a:p>
          <a:p>
            <a:pPr marL="742950" indent="-742950">
              <a:lnSpc>
                <a:spcPts val="5319"/>
              </a:lnSpc>
              <a:spcBef>
                <a:spcPct val="0"/>
              </a:spcBef>
              <a:buAutoNum type="arabicPeriod"/>
            </a:pPr>
            <a:r>
              <a:rPr lang="en-US" sz="3799" dirty="0">
                <a:solidFill>
                  <a:srgbClr val="474A53"/>
                </a:solidFill>
                <a:latin typeface="Kollektif"/>
              </a:rPr>
              <a:t>Probability Concepts : Randomization , item-based prob. Of wastage</a:t>
            </a:r>
          </a:p>
          <a:p>
            <a:pPr marL="742950" indent="-742950">
              <a:lnSpc>
                <a:spcPts val="5319"/>
              </a:lnSpc>
              <a:spcBef>
                <a:spcPct val="0"/>
              </a:spcBef>
              <a:buAutoNum type="arabicPeriod"/>
            </a:pPr>
            <a:r>
              <a:rPr lang="en-US" sz="3799" dirty="0">
                <a:solidFill>
                  <a:srgbClr val="474A53"/>
                </a:solidFill>
                <a:latin typeface="Kollektif"/>
              </a:rPr>
              <a:t>Data Summation</a:t>
            </a:r>
          </a:p>
          <a:p>
            <a:pPr marL="742950" indent="-742950">
              <a:lnSpc>
                <a:spcPts val="5319"/>
              </a:lnSpc>
              <a:spcBef>
                <a:spcPct val="0"/>
              </a:spcBef>
              <a:buAutoNum type="arabicPeriod"/>
            </a:pPr>
            <a:r>
              <a:rPr lang="en-US" sz="3799" dirty="0">
                <a:solidFill>
                  <a:srgbClr val="474A53"/>
                </a:solidFill>
                <a:latin typeface="Kollektif"/>
              </a:rPr>
              <a:t>Threshold calculation</a:t>
            </a:r>
          </a:p>
          <a:p>
            <a:pPr marL="742950" indent="-742950">
              <a:lnSpc>
                <a:spcPts val="5319"/>
              </a:lnSpc>
              <a:spcBef>
                <a:spcPct val="0"/>
              </a:spcBef>
              <a:buAutoNum type="arabicPeriod"/>
            </a:pPr>
            <a:r>
              <a:rPr lang="en-US" sz="3799" dirty="0">
                <a:solidFill>
                  <a:srgbClr val="474A53"/>
                </a:solidFill>
                <a:latin typeface="Kollektif"/>
              </a:rPr>
              <a:t>Data Visualization : Scaling axes , bar positioning  </a:t>
            </a:r>
          </a:p>
        </p:txBody>
      </p:sp>
      <p:sp>
        <p:nvSpPr>
          <p:cNvPr id="9" name="TextBox 9"/>
          <p:cNvSpPr txBox="1"/>
          <p:nvPr/>
        </p:nvSpPr>
        <p:spPr>
          <a:xfrm>
            <a:off x="3224462" y="7003870"/>
            <a:ext cx="11839076" cy="495935"/>
          </a:xfrm>
          <a:prstGeom prst="rect">
            <a:avLst/>
          </a:prstGeom>
        </p:spPr>
        <p:txBody>
          <a:bodyPr lIns="0" tIns="0" rIns="0" bIns="0" rtlCol="0" anchor="t">
            <a:spAutoFit/>
          </a:bodyPr>
          <a:lstStyle/>
          <a:p>
            <a:pPr algn="ctr">
              <a:lnSpc>
                <a:spcPts val="3640"/>
              </a:lnSpc>
              <a:spcBef>
                <a:spcPct val="0"/>
              </a:spcBef>
            </a:pPr>
            <a:r>
              <a:rPr lang="en-US" sz="2600">
                <a:solidFill>
                  <a:srgbClr val="474A53"/>
                </a:solidFill>
                <a:latin typeface="Kollektif"/>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948414"/>
            <a:ext cx="16230600" cy="8390172"/>
            <a:chOff x="0" y="0"/>
            <a:chExt cx="4274726" cy="2209757"/>
          </a:xfrm>
        </p:grpSpPr>
        <p:sp>
          <p:nvSpPr>
            <p:cNvPr id="3" name="Freeform 3"/>
            <p:cNvSpPr/>
            <p:nvPr/>
          </p:nvSpPr>
          <p:spPr>
            <a:xfrm>
              <a:off x="0" y="0"/>
              <a:ext cx="4274726" cy="2209757"/>
            </a:xfrm>
            <a:custGeom>
              <a:avLst/>
              <a:gdLst/>
              <a:ahLst/>
              <a:cxnLst/>
              <a:rect l="l" t="t" r="r" b="b"/>
              <a:pathLst>
                <a:path w="4274726" h="2209757">
                  <a:moveTo>
                    <a:pt x="0" y="0"/>
                  </a:moveTo>
                  <a:lnTo>
                    <a:pt x="4274726" y="0"/>
                  </a:lnTo>
                  <a:lnTo>
                    <a:pt x="4274726" y="2209757"/>
                  </a:lnTo>
                  <a:lnTo>
                    <a:pt x="0" y="2209757"/>
                  </a:lnTo>
                  <a:close/>
                </a:path>
              </a:pathLst>
            </a:custGeom>
            <a:solidFill>
              <a:srgbClr val="F2E9DA"/>
            </a:solidFill>
            <a:ln w="76200" cap="sq">
              <a:solidFill>
                <a:srgbClr val="CDA083"/>
              </a:solidFill>
              <a:prstDash val="lgDash"/>
              <a:miter/>
            </a:ln>
          </p:spPr>
        </p:sp>
        <p:sp>
          <p:nvSpPr>
            <p:cNvPr id="4" name="TextBox 4"/>
            <p:cNvSpPr txBox="1"/>
            <p:nvPr/>
          </p:nvSpPr>
          <p:spPr>
            <a:xfrm>
              <a:off x="0" y="-38100"/>
              <a:ext cx="4274726" cy="2247857"/>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745775">
            <a:off x="-689495" y="7394011"/>
            <a:ext cx="3763119" cy="4460593"/>
          </a:xfrm>
          <a:custGeom>
            <a:avLst/>
            <a:gdLst/>
            <a:ahLst/>
            <a:cxnLst/>
            <a:rect l="l" t="t" r="r" b="b"/>
            <a:pathLst>
              <a:path w="3763119" h="4460593">
                <a:moveTo>
                  <a:pt x="0" y="0"/>
                </a:moveTo>
                <a:lnTo>
                  <a:pt x="3763119" y="0"/>
                </a:lnTo>
                <a:lnTo>
                  <a:pt x="3763119" y="4460594"/>
                </a:lnTo>
                <a:lnTo>
                  <a:pt x="0" y="44605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78331">
            <a:off x="16161896" y="6909769"/>
            <a:ext cx="2194809" cy="4697061"/>
          </a:xfrm>
          <a:custGeom>
            <a:avLst/>
            <a:gdLst/>
            <a:ahLst/>
            <a:cxnLst/>
            <a:rect l="l" t="t" r="r" b="b"/>
            <a:pathLst>
              <a:path w="2194809" h="4697061">
                <a:moveTo>
                  <a:pt x="0" y="0"/>
                </a:moveTo>
                <a:lnTo>
                  <a:pt x="2194808" y="0"/>
                </a:lnTo>
                <a:lnTo>
                  <a:pt x="2194808" y="4697062"/>
                </a:lnTo>
                <a:lnTo>
                  <a:pt x="0" y="46970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2470566">
            <a:off x="-529418" y="-476032"/>
            <a:ext cx="3116237" cy="5528807"/>
          </a:xfrm>
          <a:custGeom>
            <a:avLst/>
            <a:gdLst/>
            <a:ahLst/>
            <a:cxnLst/>
            <a:rect l="l" t="t" r="r" b="b"/>
            <a:pathLst>
              <a:path w="3116237" h="5528807">
                <a:moveTo>
                  <a:pt x="0" y="0"/>
                </a:moveTo>
                <a:lnTo>
                  <a:pt x="3116236" y="0"/>
                </a:lnTo>
                <a:lnTo>
                  <a:pt x="3116236" y="5528807"/>
                </a:lnTo>
                <a:lnTo>
                  <a:pt x="0" y="5528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4271773" y="1635980"/>
            <a:ext cx="9231909" cy="1380983"/>
          </a:xfrm>
          <a:prstGeom prst="rect">
            <a:avLst/>
          </a:prstGeom>
        </p:spPr>
        <p:txBody>
          <a:bodyPr lIns="0" tIns="0" rIns="0" bIns="0" rtlCol="0" anchor="t">
            <a:spAutoFit/>
          </a:bodyPr>
          <a:lstStyle/>
          <a:p>
            <a:pPr marL="0" lvl="0" indent="0" algn="ctr">
              <a:lnSpc>
                <a:spcPts val="10775"/>
              </a:lnSpc>
            </a:pPr>
            <a:r>
              <a:rPr lang="en-US" sz="9620">
                <a:solidFill>
                  <a:srgbClr val="474A53"/>
                </a:solidFill>
                <a:latin typeface="Knewave"/>
              </a:rPr>
              <a:t>Results</a:t>
            </a:r>
          </a:p>
        </p:txBody>
      </p:sp>
      <p:sp>
        <p:nvSpPr>
          <p:cNvPr id="10" name="Freeform 10"/>
          <p:cNvSpPr/>
          <p:nvPr/>
        </p:nvSpPr>
        <p:spPr>
          <a:xfrm>
            <a:off x="12543481" y="-433935"/>
            <a:ext cx="6108877" cy="3987430"/>
          </a:xfrm>
          <a:custGeom>
            <a:avLst/>
            <a:gdLst/>
            <a:ahLst/>
            <a:cxnLst/>
            <a:rect l="l" t="t" r="r" b="b"/>
            <a:pathLst>
              <a:path w="6108877" h="3987430">
                <a:moveTo>
                  <a:pt x="0" y="0"/>
                </a:moveTo>
                <a:lnTo>
                  <a:pt x="6108877" y="0"/>
                </a:lnTo>
                <a:lnTo>
                  <a:pt x="6108877" y="3987430"/>
                </a:lnTo>
                <a:lnTo>
                  <a:pt x="0" y="398743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pic>
        <p:nvPicPr>
          <p:cNvPr id="26" name="Picture 25">
            <a:extLst>
              <a:ext uri="{FF2B5EF4-FFF2-40B4-BE49-F238E27FC236}">
                <a16:creationId xmlns:a16="http://schemas.microsoft.com/office/drawing/2014/main" id="{8061EAE0-B6BB-DA2B-665A-D323C313658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76573" y="2781300"/>
            <a:ext cx="5689846" cy="3413908"/>
          </a:xfrm>
          <a:prstGeom prst="rect">
            <a:avLst/>
          </a:prstGeom>
        </p:spPr>
      </p:pic>
      <p:pic>
        <p:nvPicPr>
          <p:cNvPr id="28" name="Picture 27">
            <a:extLst>
              <a:ext uri="{FF2B5EF4-FFF2-40B4-BE49-F238E27FC236}">
                <a16:creationId xmlns:a16="http://schemas.microsoft.com/office/drawing/2014/main" id="{782F9CCF-C371-BBE5-ED80-EB2D6C3EBC4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147386" y="2158748"/>
            <a:ext cx="6023938" cy="3614363"/>
          </a:xfrm>
          <a:prstGeom prst="rect">
            <a:avLst/>
          </a:prstGeom>
        </p:spPr>
      </p:pic>
      <p:pic>
        <p:nvPicPr>
          <p:cNvPr id="30" name="Picture 29">
            <a:extLst>
              <a:ext uri="{FF2B5EF4-FFF2-40B4-BE49-F238E27FC236}">
                <a16:creationId xmlns:a16="http://schemas.microsoft.com/office/drawing/2014/main" id="{0DDFCE5A-B4BC-3DED-D6F3-6A9C6FC69BC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531046" y="5485890"/>
            <a:ext cx="6239886" cy="374393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E9D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948414"/>
            <a:ext cx="16230600" cy="8390172"/>
            <a:chOff x="0" y="0"/>
            <a:chExt cx="4274726" cy="2209757"/>
          </a:xfrm>
        </p:grpSpPr>
        <p:sp>
          <p:nvSpPr>
            <p:cNvPr id="3" name="Freeform 3"/>
            <p:cNvSpPr/>
            <p:nvPr/>
          </p:nvSpPr>
          <p:spPr>
            <a:xfrm>
              <a:off x="0" y="0"/>
              <a:ext cx="4274726" cy="2209757"/>
            </a:xfrm>
            <a:custGeom>
              <a:avLst/>
              <a:gdLst/>
              <a:ahLst/>
              <a:cxnLst/>
              <a:rect l="l" t="t" r="r" b="b"/>
              <a:pathLst>
                <a:path w="4274726" h="2209757">
                  <a:moveTo>
                    <a:pt x="0" y="0"/>
                  </a:moveTo>
                  <a:lnTo>
                    <a:pt x="4274726" y="0"/>
                  </a:lnTo>
                  <a:lnTo>
                    <a:pt x="4274726" y="2209757"/>
                  </a:lnTo>
                  <a:lnTo>
                    <a:pt x="0" y="2209757"/>
                  </a:lnTo>
                  <a:close/>
                </a:path>
              </a:pathLst>
            </a:custGeom>
            <a:solidFill>
              <a:srgbClr val="F2E9DA"/>
            </a:solidFill>
            <a:ln w="76200" cap="sq">
              <a:solidFill>
                <a:srgbClr val="CDA083"/>
              </a:solidFill>
              <a:prstDash val="lgDash"/>
              <a:miter/>
            </a:ln>
          </p:spPr>
        </p:sp>
        <p:sp>
          <p:nvSpPr>
            <p:cNvPr id="4" name="TextBox 4"/>
            <p:cNvSpPr txBox="1"/>
            <p:nvPr/>
          </p:nvSpPr>
          <p:spPr>
            <a:xfrm>
              <a:off x="0" y="-38100"/>
              <a:ext cx="4274726" cy="2247857"/>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745775">
            <a:off x="-689495" y="7394011"/>
            <a:ext cx="3763119" cy="4460593"/>
          </a:xfrm>
          <a:custGeom>
            <a:avLst/>
            <a:gdLst/>
            <a:ahLst/>
            <a:cxnLst/>
            <a:rect l="l" t="t" r="r" b="b"/>
            <a:pathLst>
              <a:path w="3763119" h="4460593">
                <a:moveTo>
                  <a:pt x="0" y="0"/>
                </a:moveTo>
                <a:lnTo>
                  <a:pt x="3763119" y="0"/>
                </a:lnTo>
                <a:lnTo>
                  <a:pt x="3763119" y="4460594"/>
                </a:lnTo>
                <a:lnTo>
                  <a:pt x="0" y="44605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78331">
            <a:off x="16161896" y="6909769"/>
            <a:ext cx="2194809" cy="4697061"/>
          </a:xfrm>
          <a:custGeom>
            <a:avLst/>
            <a:gdLst/>
            <a:ahLst/>
            <a:cxnLst/>
            <a:rect l="l" t="t" r="r" b="b"/>
            <a:pathLst>
              <a:path w="2194809" h="4697061">
                <a:moveTo>
                  <a:pt x="0" y="0"/>
                </a:moveTo>
                <a:lnTo>
                  <a:pt x="2194808" y="0"/>
                </a:lnTo>
                <a:lnTo>
                  <a:pt x="2194808" y="4697062"/>
                </a:lnTo>
                <a:lnTo>
                  <a:pt x="0" y="46970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rot="2470566">
            <a:off x="-529418" y="-476032"/>
            <a:ext cx="3116237" cy="5528807"/>
          </a:xfrm>
          <a:custGeom>
            <a:avLst/>
            <a:gdLst/>
            <a:ahLst/>
            <a:cxnLst/>
            <a:rect l="l" t="t" r="r" b="b"/>
            <a:pathLst>
              <a:path w="3116237" h="5528807">
                <a:moveTo>
                  <a:pt x="0" y="0"/>
                </a:moveTo>
                <a:lnTo>
                  <a:pt x="3116236" y="0"/>
                </a:lnTo>
                <a:lnTo>
                  <a:pt x="3116236" y="5528807"/>
                </a:lnTo>
                <a:lnTo>
                  <a:pt x="0" y="5528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rot="-3771138">
            <a:off x="15698790" y="-1817663"/>
            <a:ext cx="4383300" cy="5195722"/>
          </a:xfrm>
          <a:custGeom>
            <a:avLst/>
            <a:gdLst/>
            <a:ahLst/>
            <a:cxnLst/>
            <a:rect l="l" t="t" r="r" b="b"/>
            <a:pathLst>
              <a:path w="4383300" h="5195722">
                <a:moveTo>
                  <a:pt x="0" y="0"/>
                </a:moveTo>
                <a:lnTo>
                  <a:pt x="4383301" y="0"/>
                </a:lnTo>
                <a:lnTo>
                  <a:pt x="4383301" y="5195722"/>
                </a:lnTo>
                <a:lnTo>
                  <a:pt x="0" y="51957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4528046" y="1104900"/>
            <a:ext cx="9231909" cy="1380983"/>
          </a:xfrm>
          <a:prstGeom prst="rect">
            <a:avLst/>
          </a:prstGeom>
        </p:spPr>
        <p:txBody>
          <a:bodyPr lIns="0" tIns="0" rIns="0" bIns="0" rtlCol="0" anchor="t">
            <a:spAutoFit/>
          </a:bodyPr>
          <a:lstStyle/>
          <a:p>
            <a:pPr marL="0" lvl="0" indent="0" algn="ctr">
              <a:lnSpc>
                <a:spcPts val="10775"/>
              </a:lnSpc>
            </a:pPr>
            <a:r>
              <a:rPr lang="en-US" sz="9620" dirty="0">
                <a:solidFill>
                  <a:srgbClr val="474A53"/>
                </a:solidFill>
                <a:latin typeface="Knewave"/>
              </a:rPr>
              <a:t>Conclusion</a:t>
            </a:r>
          </a:p>
        </p:txBody>
      </p:sp>
      <p:sp>
        <p:nvSpPr>
          <p:cNvPr id="10" name="TextBox 10"/>
          <p:cNvSpPr txBox="1"/>
          <p:nvPr/>
        </p:nvSpPr>
        <p:spPr>
          <a:xfrm>
            <a:off x="8610600" y="2298168"/>
            <a:ext cx="8799557" cy="6738448"/>
          </a:xfrm>
          <a:prstGeom prst="rect">
            <a:avLst/>
          </a:prstGeom>
        </p:spPr>
        <p:txBody>
          <a:bodyPr wrap="square" lIns="0" tIns="0" rIns="0" bIns="0" rtlCol="0" anchor="t">
            <a:spAutoFit/>
          </a:bodyPr>
          <a:lstStyle/>
          <a:p>
            <a:pPr marL="571500" indent="-571500" algn="ctr">
              <a:lnSpc>
                <a:spcPts val="5319"/>
              </a:lnSpc>
              <a:spcBef>
                <a:spcPct val="0"/>
              </a:spcBef>
              <a:buFont typeface="Arial" panose="020B0604020202020204" pitchFamily="34" charset="0"/>
              <a:buChar char="•"/>
            </a:pPr>
            <a:r>
              <a:rPr lang="en-US" sz="3799" dirty="0">
                <a:solidFill>
                  <a:srgbClr val="474A53"/>
                </a:solidFill>
                <a:latin typeface="Kollektif"/>
              </a:rPr>
              <a:t>The Mess Food Waste Management System is a promising solution to tackle food wastage in college messes.</a:t>
            </a:r>
          </a:p>
          <a:p>
            <a:pPr marL="571500" indent="-571500" algn="ctr">
              <a:lnSpc>
                <a:spcPts val="5319"/>
              </a:lnSpc>
              <a:spcBef>
                <a:spcPct val="0"/>
              </a:spcBef>
              <a:buFont typeface="Arial" panose="020B0604020202020204" pitchFamily="34" charset="0"/>
              <a:buChar char="•"/>
            </a:pPr>
            <a:r>
              <a:rPr lang="en-US" sz="3799" dirty="0">
                <a:solidFill>
                  <a:srgbClr val="474A53"/>
                </a:solidFill>
                <a:latin typeface="Kollektif"/>
              </a:rPr>
              <a:t>By providing data-driven insights, it enables better decision-making and cost savings.</a:t>
            </a:r>
          </a:p>
          <a:p>
            <a:pPr marL="571500" indent="-571500" algn="ctr">
              <a:lnSpc>
                <a:spcPts val="5319"/>
              </a:lnSpc>
              <a:spcBef>
                <a:spcPct val="0"/>
              </a:spcBef>
              <a:buFont typeface="Arial" panose="020B0604020202020204" pitchFamily="34" charset="0"/>
              <a:buChar char="•"/>
            </a:pPr>
            <a:r>
              <a:rPr lang="en-US" sz="3799" dirty="0">
                <a:solidFill>
                  <a:srgbClr val="474A53"/>
                </a:solidFill>
                <a:latin typeface="Kollektif"/>
              </a:rPr>
              <a:t>As we move forward, we aim to further refine the system and scale its implementation to other educational institutions.</a:t>
            </a:r>
          </a:p>
        </p:txBody>
      </p:sp>
      <p:pic>
        <p:nvPicPr>
          <p:cNvPr id="12" name="Picture 11">
            <a:extLst>
              <a:ext uri="{FF2B5EF4-FFF2-40B4-BE49-F238E27FC236}">
                <a16:creationId xmlns:a16="http://schemas.microsoft.com/office/drawing/2014/main" id="{5B7E884C-20DB-8FFD-4FF4-08E8D321F0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06294" y="2237769"/>
            <a:ext cx="6249206" cy="3499632"/>
          </a:xfrm>
          <a:prstGeom prst="rect">
            <a:avLst/>
          </a:prstGeom>
        </p:spPr>
      </p:pic>
      <p:pic>
        <p:nvPicPr>
          <p:cNvPr id="14" name="Picture 13">
            <a:extLst>
              <a:ext uri="{FF2B5EF4-FFF2-40B4-BE49-F238E27FC236}">
                <a16:creationId xmlns:a16="http://schemas.microsoft.com/office/drawing/2014/main" id="{BF78A658-8BDD-20C2-4D5E-FD736E4658E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94794" y="5539598"/>
            <a:ext cx="6249206" cy="374952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0B3"/>
        </a:solidFill>
        <a:effectLst/>
      </p:bgPr>
    </p:bg>
    <p:spTree>
      <p:nvGrpSpPr>
        <p:cNvPr id="1" name=""/>
        <p:cNvGrpSpPr/>
        <p:nvPr/>
      </p:nvGrpSpPr>
      <p:grpSpPr>
        <a:xfrm>
          <a:off x="0" y="0"/>
          <a:ext cx="0" cy="0"/>
          <a:chOff x="0" y="0"/>
          <a:chExt cx="0" cy="0"/>
        </a:xfrm>
      </p:grpSpPr>
      <p:sp>
        <p:nvSpPr>
          <p:cNvPr id="2" name="Freeform 2"/>
          <p:cNvSpPr/>
          <p:nvPr/>
        </p:nvSpPr>
        <p:spPr>
          <a:xfrm>
            <a:off x="3780941" y="-998878"/>
            <a:ext cx="3978762" cy="3711100"/>
          </a:xfrm>
          <a:custGeom>
            <a:avLst/>
            <a:gdLst/>
            <a:ahLst/>
            <a:cxnLst/>
            <a:rect l="l" t="t" r="r" b="b"/>
            <a:pathLst>
              <a:path w="3978762" h="3711100">
                <a:moveTo>
                  <a:pt x="0" y="0"/>
                </a:moveTo>
                <a:lnTo>
                  <a:pt x="3978762" y="0"/>
                </a:lnTo>
                <a:lnTo>
                  <a:pt x="3978762" y="3711100"/>
                </a:lnTo>
                <a:lnTo>
                  <a:pt x="0" y="37111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090466">
            <a:off x="-36720" y="7334221"/>
            <a:ext cx="4813332" cy="4489526"/>
          </a:xfrm>
          <a:custGeom>
            <a:avLst/>
            <a:gdLst/>
            <a:ahLst/>
            <a:cxnLst/>
            <a:rect l="l" t="t" r="r" b="b"/>
            <a:pathLst>
              <a:path w="4813332" h="4489526">
                <a:moveTo>
                  <a:pt x="0" y="0"/>
                </a:moveTo>
                <a:lnTo>
                  <a:pt x="4813332" y="0"/>
                </a:lnTo>
                <a:lnTo>
                  <a:pt x="4813332" y="4489526"/>
                </a:lnTo>
                <a:lnTo>
                  <a:pt x="0" y="44895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084878">
            <a:off x="5599401" y="7723434"/>
            <a:ext cx="3978762" cy="3711100"/>
          </a:xfrm>
          <a:custGeom>
            <a:avLst/>
            <a:gdLst/>
            <a:ahLst/>
            <a:cxnLst/>
            <a:rect l="l" t="t" r="r" b="b"/>
            <a:pathLst>
              <a:path w="3978762" h="3711100">
                <a:moveTo>
                  <a:pt x="0" y="0"/>
                </a:moveTo>
                <a:lnTo>
                  <a:pt x="3978762" y="0"/>
                </a:lnTo>
                <a:lnTo>
                  <a:pt x="3978762" y="3711100"/>
                </a:lnTo>
                <a:lnTo>
                  <a:pt x="0" y="37111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7759703" y="2826522"/>
            <a:ext cx="9499597" cy="1736080"/>
          </a:xfrm>
          <a:prstGeom prst="rect">
            <a:avLst/>
          </a:prstGeom>
        </p:spPr>
        <p:txBody>
          <a:bodyPr lIns="0" tIns="0" rIns="0" bIns="0" rtlCol="0" anchor="t">
            <a:spAutoFit/>
          </a:bodyPr>
          <a:lstStyle/>
          <a:p>
            <a:pPr marL="0" lvl="0" indent="0">
              <a:lnSpc>
                <a:spcPts val="13419"/>
              </a:lnSpc>
              <a:spcBef>
                <a:spcPct val="0"/>
              </a:spcBef>
            </a:pPr>
            <a:r>
              <a:rPr lang="en-US" sz="12199" u="none">
                <a:solidFill>
                  <a:srgbClr val="000000"/>
                </a:solidFill>
                <a:latin typeface="Puimek Font TH"/>
              </a:rPr>
              <a:t>THANK YOU</a:t>
            </a:r>
          </a:p>
        </p:txBody>
      </p:sp>
      <p:sp>
        <p:nvSpPr>
          <p:cNvPr id="6" name="Freeform 6"/>
          <p:cNvSpPr/>
          <p:nvPr/>
        </p:nvSpPr>
        <p:spPr>
          <a:xfrm>
            <a:off x="446863" y="1805054"/>
            <a:ext cx="7141919" cy="6609521"/>
          </a:xfrm>
          <a:custGeom>
            <a:avLst/>
            <a:gdLst/>
            <a:ahLst/>
            <a:cxnLst/>
            <a:rect l="l" t="t" r="r" b="b"/>
            <a:pathLst>
              <a:path w="7141919" h="6609521">
                <a:moveTo>
                  <a:pt x="0" y="0"/>
                </a:moveTo>
                <a:lnTo>
                  <a:pt x="7141919" y="0"/>
                </a:lnTo>
                <a:lnTo>
                  <a:pt x="7141919" y="6609521"/>
                </a:lnTo>
                <a:lnTo>
                  <a:pt x="0" y="660952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a:off x="14491711" y="6312631"/>
            <a:ext cx="4089237" cy="4203888"/>
          </a:xfrm>
          <a:custGeom>
            <a:avLst/>
            <a:gdLst/>
            <a:ahLst/>
            <a:cxnLst/>
            <a:rect l="l" t="t" r="r" b="b"/>
            <a:pathLst>
              <a:path w="4089237" h="4203888">
                <a:moveTo>
                  <a:pt x="0" y="0"/>
                </a:moveTo>
                <a:lnTo>
                  <a:pt x="4089237" y="0"/>
                </a:lnTo>
                <a:lnTo>
                  <a:pt x="4089237" y="4203888"/>
                </a:lnTo>
                <a:lnTo>
                  <a:pt x="0" y="420388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8" name="Freeform 8"/>
          <p:cNvSpPr/>
          <p:nvPr/>
        </p:nvSpPr>
        <p:spPr>
          <a:xfrm rot="-3548707">
            <a:off x="-748067" y="552364"/>
            <a:ext cx="3894405" cy="1465712"/>
          </a:xfrm>
          <a:custGeom>
            <a:avLst/>
            <a:gdLst/>
            <a:ahLst/>
            <a:cxnLst/>
            <a:rect l="l" t="t" r="r" b="b"/>
            <a:pathLst>
              <a:path w="3894405" h="1465712">
                <a:moveTo>
                  <a:pt x="0" y="0"/>
                </a:moveTo>
                <a:lnTo>
                  <a:pt x="3894405" y="0"/>
                </a:lnTo>
                <a:lnTo>
                  <a:pt x="3894405" y="1465713"/>
                </a:lnTo>
                <a:lnTo>
                  <a:pt x="0" y="146571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9" name="Freeform 9"/>
          <p:cNvSpPr/>
          <p:nvPr/>
        </p:nvSpPr>
        <p:spPr>
          <a:xfrm rot="-2627075">
            <a:off x="12779743" y="5981446"/>
            <a:ext cx="1825105" cy="849504"/>
          </a:xfrm>
          <a:custGeom>
            <a:avLst/>
            <a:gdLst/>
            <a:ahLst/>
            <a:cxnLst/>
            <a:rect l="l" t="t" r="r" b="b"/>
            <a:pathLst>
              <a:path w="1825105" h="849504">
                <a:moveTo>
                  <a:pt x="0" y="0"/>
                </a:moveTo>
                <a:lnTo>
                  <a:pt x="1825106" y="0"/>
                </a:lnTo>
                <a:lnTo>
                  <a:pt x="1825106" y="849503"/>
                </a:lnTo>
                <a:lnTo>
                  <a:pt x="0" y="849503"/>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0" name="Freeform 10"/>
          <p:cNvSpPr/>
          <p:nvPr/>
        </p:nvSpPr>
        <p:spPr>
          <a:xfrm rot="-10548897">
            <a:off x="14649112" y="-592601"/>
            <a:ext cx="4813332" cy="4489526"/>
          </a:xfrm>
          <a:custGeom>
            <a:avLst/>
            <a:gdLst/>
            <a:ahLst/>
            <a:cxnLst/>
            <a:rect l="l" t="t" r="r" b="b"/>
            <a:pathLst>
              <a:path w="4813332" h="4489526">
                <a:moveTo>
                  <a:pt x="0" y="0"/>
                </a:moveTo>
                <a:lnTo>
                  <a:pt x="4813332" y="0"/>
                </a:lnTo>
                <a:lnTo>
                  <a:pt x="4813332" y="4489526"/>
                </a:lnTo>
                <a:lnTo>
                  <a:pt x="0" y="4489526"/>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1" name="Freeform 11"/>
          <p:cNvSpPr/>
          <p:nvPr/>
        </p:nvSpPr>
        <p:spPr>
          <a:xfrm>
            <a:off x="16731812" y="206456"/>
            <a:ext cx="1054976" cy="1300433"/>
          </a:xfrm>
          <a:custGeom>
            <a:avLst/>
            <a:gdLst/>
            <a:ahLst/>
            <a:cxnLst/>
            <a:rect l="l" t="t" r="r" b="b"/>
            <a:pathLst>
              <a:path w="1054976" h="1300433">
                <a:moveTo>
                  <a:pt x="0" y="0"/>
                </a:moveTo>
                <a:lnTo>
                  <a:pt x="1054976" y="0"/>
                </a:lnTo>
                <a:lnTo>
                  <a:pt x="1054976" y="1300433"/>
                </a:lnTo>
                <a:lnTo>
                  <a:pt x="0" y="1300433"/>
                </a:lnTo>
                <a:lnTo>
                  <a:pt x="0" y="0"/>
                </a:lnTo>
                <a:close/>
              </a:path>
            </a:pathLst>
          </a:custGeom>
          <a:blipFill>
            <a:blip r:embed="rId16"/>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TotalTime>
  <Words>220</Words>
  <Application>Microsoft Office PowerPoint</Application>
  <PresentationFormat>Custom</PresentationFormat>
  <Paragraphs>35</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Calibri</vt:lpstr>
      <vt:lpstr>Arial</vt:lpstr>
      <vt:lpstr>Kollektif Bold</vt:lpstr>
      <vt:lpstr>Puimek Font TH</vt:lpstr>
      <vt:lpstr>Balsamiq Sans Bold</vt:lpstr>
      <vt:lpstr>Knewave</vt:lpstr>
      <vt:lpstr>Knewave Bold</vt:lpstr>
      <vt:lpstr>Kollektif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and Brown Boho Group Project Presentation</dc:title>
  <dc:creator>Akshat Singh</dc:creator>
  <cp:lastModifiedBy>Akshat  Singh</cp:lastModifiedBy>
  <cp:revision>2</cp:revision>
  <dcterms:created xsi:type="dcterms:W3CDTF">2006-08-16T00:00:00Z</dcterms:created>
  <dcterms:modified xsi:type="dcterms:W3CDTF">2023-11-05T19:56:56Z</dcterms:modified>
  <dc:identifier>DAFy7hbNJsM</dc:identifier>
</cp:coreProperties>
</file>

<file path=docProps/thumbnail.jpeg>
</file>